
<file path=[Content_Types].xml><?xml version="1.0" encoding="utf-8"?>
<Types xmlns="http://schemas.openxmlformats.org/package/2006/content-types">
  <Default ContentType="image/jpeg" Extension="jpg"/>
  <Default ContentType="application/vnd.openxmlformats-officedocument.vmlDrawing" Extension="vml"/>
  <Default ContentType="application/x-fontdata" Extension="fntdata"/>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Lst>
  <p:sldSz cy="6858000" cx="9144000"/>
  <p:notesSz cx="6858000" cy="9144000"/>
  <p:embeddedFontLst>
    <p:embeddedFont>
      <p:font typeface="Arial Narrow"/>
      <p:regular r:id="rId126"/>
      <p:bold r:id="rId127"/>
      <p:italic r:id="rId128"/>
      <p:boldItalic r:id="rId129"/>
    </p:embeddedFont>
    <p:embeddedFont>
      <p:font typeface="Book Antiqua"/>
      <p:regular r:id="rId130"/>
      <p:bold r:id="rId131"/>
      <p:italic r:id="rId132"/>
      <p:boldItalic r:id="rId1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134" roundtripDataSignature="AMtx7mh6ArRhvHlTAR8GxCgFD6GxA/r0U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font" Target="fonts/ArialNarrow-boldItalic.fntdata"/><Relationship Id="rId128" Type="http://schemas.openxmlformats.org/officeDocument/2006/relationships/font" Target="fonts/ArialNarrow-italic.fntdata"/><Relationship Id="rId127" Type="http://schemas.openxmlformats.org/officeDocument/2006/relationships/font" Target="fonts/ArialNarrow-bold.fntdata"/><Relationship Id="rId126" Type="http://schemas.openxmlformats.org/officeDocument/2006/relationships/font" Target="fonts/ArialNarrow-regular.fntdata"/><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2" Type="http://schemas.openxmlformats.org/officeDocument/2006/relationships/font" Target="fonts/BookAntiqua-italic.fntdata"/><Relationship Id="rId131" Type="http://schemas.openxmlformats.org/officeDocument/2006/relationships/font" Target="fonts/BookAntiqua-bold.fntdata"/><Relationship Id="rId130" Type="http://schemas.openxmlformats.org/officeDocument/2006/relationships/font" Target="fonts/BookAntiqua-regular.fntdata"/><Relationship Id="rId134" Type="http://customschemas.google.com/relationships/presentationmetadata" Target="metadata"/><Relationship Id="rId133" Type="http://schemas.openxmlformats.org/officeDocument/2006/relationships/font" Target="fonts/BookAntiqua-boldItalic.fntdata"/><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6200"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indent="-228600" lvl="1" marL="9144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2pPr>
            <a:lvl3pPr indent="-228600" lvl="2" marL="13716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3pPr>
            <a:lvl4pPr indent="-228600" lvl="3" marL="18288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4pPr>
            <a:lvl5pPr indent="-228600" lvl="4" marL="22860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6800"/>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1" name="Google Shape;151;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6" name="Google Shape;216;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p10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60" name="Google Shape;1060;p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p10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67" name="Google Shape;1067;p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p10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74" name="Google Shape;1074;p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p10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81" name="Google Shape;1081;p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p10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88" name="Google Shape;1088;p1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p10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95" name="Google Shape;1095;p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p10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02" name="Google Shape;1102;p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p10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09" name="Google Shape;1109;p1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p10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16" name="Google Shape;1116;p1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p10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23" name="Google Shape;1123;p1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3" name="Google Shape;223;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p1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30" name="Google Shape;1130;p1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p1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37" name="Google Shape;1137;p1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p1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44" name="Google Shape;1144;p1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p1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51" name="Google Shape;1151;p1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p1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58" name="Google Shape;1158;p1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p1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65" name="Google Shape;1165;p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p1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72" name="Google Shape;1172;p1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p1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79" name="Google Shape;1179;p1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p1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86" name="Google Shape;1186;p1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p1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93" name="Google Shape;1193;p1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7" name="Google Shape;257;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p12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00" name="Google Shape;1200;p1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7" name="Google Shape;267;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4" name="Google Shape;27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0" name="Google Shape;280;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6" name="Google Shape;286;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2" name="Google Shape;292;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8" name="Google Shape;298;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6" name="Google Shape;306;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8" name="Google Shape;158;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3" name="Google Shape;313;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0" name="Google Shape;320;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7" name="Google Shape;327;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2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4" name="Google Shape;334;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1" name="Google Shape;341;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49" name="Google Shape;349;p2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p25: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2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8" name="Google Shape;358;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2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9" name="Google Shape;379;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2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6" name="Google Shape;386;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2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3" name="Google Shape;393;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5" name="Google Shape;165;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3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0" name="Google Shape;400;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3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7" name="Google Shape;407;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3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4" name="Google Shape;414;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3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1" name="Google Shape;421;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3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31" name="Google Shape;431;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3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38" name="Google Shape;438;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3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45" name="Google Shape;445;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3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52" name="Google Shape;452;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3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59" name="Google Shape;459;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3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66" name="Google Shape;466;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2" name="Google Shape;172;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4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473" name="Google Shape;473;p40:notes"/>
          <p:cNvSpPr/>
          <p:nvPr>
            <p:ph idx="2" type="sldImg"/>
          </p:nvPr>
        </p:nvSpPr>
        <p:spPr>
          <a:xfrm>
            <a:off x="1150938" y="692150"/>
            <a:ext cx="4556125" cy="341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4" name="Google Shape;474;p4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24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4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481" name="Google Shape;481;p41:notes"/>
          <p:cNvSpPr/>
          <p:nvPr>
            <p:ph idx="2" type="sldImg"/>
          </p:nvPr>
        </p:nvSpPr>
        <p:spPr>
          <a:xfrm>
            <a:off x="1150938" y="692150"/>
            <a:ext cx="4556125" cy="341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2" name="Google Shape;482;p4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24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4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89" name="Google Shape;489;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4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99" name="Google Shape;499;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4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10" name="Google Shape;510;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45: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523" name="Google Shape;523;p45:notes"/>
          <p:cNvSpPr/>
          <p:nvPr>
            <p:ph idx="2" type="sldImg"/>
          </p:nvPr>
        </p:nvSpPr>
        <p:spPr>
          <a:xfrm>
            <a:off x="1150938" y="692150"/>
            <a:ext cx="4556125" cy="341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4" name="Google Shape;524;p4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240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4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31" name="Google Shape;531;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47: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554" name="Google Shape;554;p47:notes"/>
          <p:cNvSpPr/>
          <p:nvPr>
            <p:ph idx="2" type="sldImg"/>
          </p:nvPr>
        </p:nvSpPr>
        <p:spPr>
          <a:xfrm>
            <a:off x="1150938" y="692150"/>
            <a:ext cx="4556125" cy="341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5" name="Google Shape;555;p4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2400"/>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4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562" name="Google Shape;562;p48:notes"/>
          <p:cNvSpPr/>
          <p:nvPr>
            <p:ph idx="2" type="sldImg"/>
          </p:nvPr>
        </p:nvSpPr>
        <p:spPr>
          <a:xfrm>
            <a:off x="1150938" y="692150"/>
            <a:ext cx="4556125" cy="341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3" name="Google Shape;563;p4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2400"/>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49: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570" name="Google Shape;570;p49:notes"/>
          <p:cNvSpPr/>
          <p:nvPr>
            <p:ph idx="2" type="sldImg"/>
          </p:nvPr>
        </p:nvSpPr>
        <p:spPr>
          <a:xfrm>
            <a:off x="1150938" y="692150"/>
            <a:ext cx="4556125" cy="341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1" name="Google Shape;571;p4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24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5: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179" name="Google Shape;179;p5:notes"/>
          <p:cNvSpPr/>
          <p:nvPr>
            <p:ph idx="2" type="sldImg"/>
          </p:nvPr>
        </p:nvSpPr>
        <p:spPr>
          <a:xfrm>
            <a:off x="1150938" y="692150"/>
            <a:ext cx="4556125" cy="341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0" name="Google Shape;180;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2400"/>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5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578" name="Google Shape;578;p50:notes"/>
          <p:cNvSpPr/>
          <p:nvPr>
            <p:ph idx="2" type="sldImg"/>
          </p:nvPr>
        </p:nvSpPr>
        <p:spPr>
          <a:xfrm>
            <a:off x="1150938" y="692150"/>
            <a:ext cx="4556125" cy="341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9" name="Google Shape;579;p5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2400"/>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5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586" name="Google Shape;586;p51:notes"/>
          <p:cNvSpPr/>
          <p:nvPr>
            <p:ph idx="2" type="sldImg"/>
          </p:nvPr>
        </p:nvSpPr>
        <p:spPr>
          <a:xfrm>
            <a:off x="1150938" y="692150"/>
            <a:ext cx="4556125" cy="341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7" name="Google Shape;587;p5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2400"/>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5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600" name="Google Shape;600;p52:notes"/>
          <p:cNvSpPr/>
          <p:nvPr>
            <p:ph idx="2" type="sldImg"/>
          </p:nvPr>
        </p:nvSpPr>
        <p:spPr>
          <a:xfrm>
            <a:off x="1150938" y="692150"/>
            <a:ext cx="4556125" cy="341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1" name="Google Shape;601;p5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2400"/>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53: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608" name="Google Shape;608;p53:notes"/>
          <p:cNvSpPr/>
          <p:nvPr>
            <p:ph idx="2" type="sldImg"/>
          </p:nvPr>
        </p:nvSpPr>
        <p:spPr>
          <a:xfrm>
            <a:off x="1150938" y="692150"/>
            <a:ext cx="4556125" cy="341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9" name="Google Shape;609;p5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2400"/>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5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616" name="Google Shape;616;p54:notes"/>
          <p:cNvSpPr/>
          <p:nvPr>
            <p:ph idx="2" type="sldImg"/>
          </p:nvPr>
        </p:nvSpPr>
        <p:spPr>
          <a:xfrm>
            <a:off x="1150938" y="692150"/>
            <a:ext cx="4556125" cy="341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17" name="Google Shape;617;p5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2400"/>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55: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624" name="Google Shape;624;p55:notes"/>
          <p:cNvSpPr/>
          <p:nvPr>
            <p:ph idx="2" type="sldImg"/>
          </p:nvPr>
        </p:nvSpPr>
        <p:spPr>
          <a:xfrm>
            <a:off x="1150938" y="692150"/>
            <a:ext cx="4556125" cy="341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25" name="Google Shape;625;p5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2400"/>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5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632" name="Google Shape;632;p56:notes"/>
          <p:cNvSpPr/>
          <p:nvPr>
            <p:ph idx="2" type="sldImg"/>
          </p:nvPr>
        </p:nvSpPr>
        <p:spPr>
          <a:xfrm>
            <a:off x="1150938" y="692150"/>
            <a:ext cx="4556125" cy="341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3" name="Google Shape;633;p5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2400"/>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57: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640" name="Google Shape;640;p57:notes"/>
          <p:cNvSpPr/>
          <p:nvPr>
            <p:ph idx="2" type="sldImg"/>
          </p:nvPr>
        </p:nvSpPr>
        <p:spPr>
          <a:xfrm>
            <a:off x="1150938" y="692150"/>
            <a:ext cx="4556125" cy="341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41" name="Google Shape;641;p5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2400"/>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5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48" name="Google Shape;648;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59: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667" name="Google Shape;667;p59:notes"/>
          <p:cNvSpPr/>
          <p:nvPr>
            <p:ph idx="2" type="sldImg"/>
          </p:nvPr>
        </p:nvSpPr>
        <p:spPr>
          <a:xfrm>
            <a:off x="1150938" y="692150"/>
            <a:ext cx="4556125" cy="341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68" name="Google Shape;668;p5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24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187" name="Google Shape;187;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8" name="Google Shape;188;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6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675" name="Google Shape;675;p60:notes"/>
          <p:cNvSpPr/>
          <p:nvPr>
            <p:ph idx="2" type="sldImg"/>
          </p:nvPr>
        </p:nvSpPr>
        <p:spPr>
          <a:xfrm>
            <a:off x="1150938" y="692150"/>
            <a:ext cx="4556125" cy="341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76" name="Google Shape;676;p6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2400"/>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6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683" name="Google Shape;683;p61:notes"/>
          <p:cNvSpPr/>
          <p:nvPr>
            <p:ph idx="2" type="sldImg"/>
          </p:nvPr>
        </p:nvSpPr>
        <p:spPr>
          <a:xfrm>
            <a:off x="1150938" y="692150"/>
            <a:ext cx="4556125" cy="341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84" name="Google Shape;684;p6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2400"/>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p6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91" name="Google Shape;691;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63: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700" name="Google Shape;700;p63:notes"/>
          <p:cNvSpPr/>
          <p:nvPr>
            <p:ph idx="2" type="sldImg"/>
          </p:nvPr>
        </p:nvSpPr>
        <p:spPr>
          <a:xfrm>
            <a:off x="1150938" y="692150"/>
            <a:ext cx="4556125" cy="341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01" name="Google Shape;701;p6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2400"/>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6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708" name="Google Shape;708;p64:notes"/>
          <p:cNvSpPr/>
          <p:nvPr>
            <p:ph idx="2" type="sldImg"/>
          </p:nvPr>
        </p:nvSpPr>
        <p:spPr>
          <a:xfrm>
            <a:off x="1150938" y="692150"/>
            <a:ext cx="4556125" cy="341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09" name="Google Shape;709;p6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2400"/>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6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16" name="Google Shape;716;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p6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24" name="Google Shape;724;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67: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731" name="Google Shape;731;p67:notes"/>
          <p:cNvSpPr/>
          <p:nvPr>
            <p:ph idx="2" type="sldImg"/>
          </p:nvPr>
        </p:nvSpPr>
        <p:spPr>
          <a:xfrm>
            <a:off x="1150938" y="692150"/>
            <a:ext cx="4556125" cy="341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32" name="Google Shape;732;p6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2400"/>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6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739" name="Google Shape;739;p68:notes"/>
          <p:cNvSpPr/>
          <p:nvPr>
            <p:ph idx="2" type="sldImg"/>
          </p:nvPr>
        </p:nvSpPr>
        <p:spPr>
          <a:xfrm>
            <a:off x="1150938" y="692150"/>
            <a:ext cx="4556125" cy="341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40" name="Google Shape;740;p6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2400"/>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p69: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747" name="Google Shape;747;p69:notes"/>
          <p:cNvSpPr/>
          <p:nvPr>
            <p:ph idx="2" type="sldImg"/>
          </p:nvPr>
        </p:nvSpPr>
        <p:spPr>
          <a:xfrm>
            <a:off x="1150938" y="692150"/>
            <a:ext cx="4556125" cy="341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48" name="Google Shape;748;p6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24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5" name="Google Shape;195;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p7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755" name="Google Shape;755;p70:notes"/>
          <p:cNvSpPr/>
          <p:nvPr>
            <p:ph idx="2" type="sldImg"/>
          </p:nvPr>
        </p:nvSpPr>
        <p:spPr>
          <a:xfrm>
            <a:off x="1150938" y="692150"/>
            <a:ext cx="4556125" cy="341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56" name="Google Shape;756;p7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2400"/>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7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763" name="Google Shape;763;p71:notes"/>
          <p:cNvSpPr/>
          <p:nvPr>
            <p:ph idx="2" type="sldImg"/>
          </p:nvPr>
        </p:nvSpPr>
        <p:spPr>
          <a:xfrm>
            <a:off x="1150938" y="692150"/>
            <a:ext cx="4556125" cy="341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64" name="Google Shape;764;p7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2400"/>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p7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771" name="Google Shape;771;p72:notes"/>
          <p:cNvSpPr/>
          <p:nvPr>
            <p:ph idx="2" type="sldImg"/>
          </p:nvPr>
        </p:nvSpPr>
        <p:spPr>
          <a:xfrm>
            <a:off x="1150938" y="692150"/>
            <a:ext cx="4556125" cy="341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72" name="Google Shape;772;p7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2400"/>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p73: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779" name="Google Shape;779;p73:notes"/>
          <p:cNvSpPr/>
          <p:nvPr>
            <p:ph idx="2" type="sldImg"/>
          </p:nvPr>
        </p:nvSpPr>
        <p:spPr>
          <a:xfrm>
            <a:off x="1150938" y="692150"/>
            <a:ext cx="4556125" cy="341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80" name="Google Shape;780;p7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2400"/>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7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787" name="Google Shape;787;p74:notes"/>
          <p:cNvSpPr/>
          <p:nvPr>
            <p:ph idx="2" type="sldImg"/>
          </p:nvPr>
        </p:nvSpPr>
        <p:spPr>
          <a:xfrm>
            <a:off x="1150938" y="692150"/>
            <a:ext cx="4556125" cy="341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88" name="Google Shape;788;p7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2400"/>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p75: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795" name="Google Shape;795;p75:notes"/>
          <p:cNvSpPr/>
          <p:nvPr>
            <p:ph idx="2" type="sldImg"/>
          </p:nvPr>
        </p:nvSpPr>
        <p:spPr>
          <a:xfrm>
            <a:off x="1150938" y="692150"/>
            <a:ext cx="4556125" cy="341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96" name="Google Shape;796;p7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2400"/>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p7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803" name="Google Shape;803;p76:notes"/>
          <p:cNvSpPr/>
          <p:nvPr>
            <p:ph idx="2" type="sldImg"/>
          </p:nvPr>
        </p:nvSpPr>
        <p:spPr>
          <a:xfrm>
            <a:off x="1150938" y="692150"/>
            <a:ext cx="4556125" cy="341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04" name="Google Shape;804;p7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2400"/>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p77: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811" name="Google Shape;811;p77:notes"/>
          <p:cNvSpPr/>
          <p:nvPr>
            <p:ph idx="2" type="sldImg"/>
          </p:nvPr>
        </p:nvSpPr>
        <p:spPr>
          <a:xfrm>
            <a:off x="1150938" y="692150"/>
            <a:ext cx="4556125" cy="341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12" name="Google Shape;812;p7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2400"/>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p7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819" name="Google Shape;819;p78:notes"/>
          <p:cNvSpPr/>
          <p:nvPr>
            <p:ph idx="2" type="sldImg"/>
          </p:nvPr>
        </p:nvSpPr>
        <p:spPr>
          <a:xfrm>
            <a:off x="1150938" y="692150"/>
            <a:ext cx="4556125" cy="341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20" name="Google Shape;820;p7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2400"/>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p79: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837" name="Google Shape;837;p79:notes"/>
          <p:cNvSpPr/>
          <p:nvPr>
            <p:ph idx="2" type="sldImg"/>
          </p:nvPr>
        </p:nvSpPr>
        <p:spPr>
          <a:xfrm>
            <a:off x="1150938" y="692150"/>
            <a:ext cx="4556125" cy="341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8" name="Google Shape;838;p7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24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2" name="Google Shape;202;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p8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845" name="Google Shape;845;p80:notes"/>
          <p:cNvSpPr/>
          <p:nvPr>
            <p:ph idx="2" type="sldImg"/>
          </p:nvPr>
        </p:nvSpPr>
        <p:spPr>
          <a:xfrm>
            <a:off x="1150938" y="692150"/>
            <a:ext cx="4556125" cy="341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46" name="Google Shape;846;p8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2400"/>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p8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853" name="Google Shape;853;p81:notes"/>
          <p:cNvSpPr/>
          <p:nvPr>
            <p:ph idx="2" type="sldImg"/>
          </p:nvPr>
        </p:nvSpPr>
        <p:spPr>
          <a:xfrm>
            <a:off x="1150938" y="692150"/>
            <a:ext cx="4556125" cy="341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54" name="Google Shape;854;p8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2400"/>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p8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861" name="Google Shape;861;p82:notes"/>
          <p:cNvSpPr/>
          <p:nvPr>
            <p:ph idx="2" type="sldImg"/>
          </p:nvPr>
        </p:nvSpPr>
        <p:spPr>
          <a:xfrm>
            <a:off x="1150938" y="692150"/>
            <a:ext cx="4556125" cy="341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62" name="Google Shape;862;p8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2400"/>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p83: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869" name="Google Shape;869;p83:notes"/>
          <p:cNvSpPr/>
          <p:nvPr>
            <p:ph idx="2" type="sldImg"/>
          </p:nvPr>
        </p:nvSpPr>
        <p:spPr>
          <a:xfrm>
            <a:off x="1150938" y="692150"/>
            <a:ext cx="4556125" cy="341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70" name="Google Shape;870;p8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2400"/>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p8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877" name="Google Shape;877;p84:notes"/>
          <p:cNvSpPr/>
          <p:nvPr>
            <p:ph idx="2" type="sldImg"/>
          </p:nvPr>
        </p:nvSpPr>
        <p:spPr>
          <a:xfrm>
            <a:off x="1150938" y="692150"/>
            <a:ext cx="4556125" cy="341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78" name="Google Shape;878;p8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2400"/>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p8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55" name="Google Shape;955;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p8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63" name="Google Shape;963;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p8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69" name="Google Shape;969;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p8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76" name="Google Shape;976;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p8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83" name="Google Shape;983;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9" name="Google Shape;209;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p9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90" name="Google Shape;990;p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p9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97" name="Google Shape;997;p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p9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04" name="Google Shape;1004;p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p9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11" name="Google Shape;1011;p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p9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18" name="Google Shape;1018;p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p9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25" name="Google Shape;1025;p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p9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32" name="Google Shape;1032;p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p9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39" name="Google Shape;1039;p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p9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46" name="Google Shape;1046;p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p9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53" name="Google Shape;1053;p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6" name="Shape 26"/>
        <p:cNvGrpSpPr/>
        <p:nvPr/>
      </p:nvGrpSpPr>
      <p:grpSpPr>
        <a:xfrm>
          <a:off x="0" y="0"/>
          <a:ext cx="0" cy="0"/>
          <a:chOff x="0" y="0"/>
          <a:chExt cx="0" cy="0"/>
        </a:xfrm>
      </p:grpSpPr>
      <p:grpSp>
        <p:nvGrpSpPr>
          <p:cNvPr id="27" name="Google Shape;27;p122"/>
          <p:cNvGrpSpPr/>
          <p:nvPr/>
        </p:nvGrpSpPr>
        <p:grpSpPr>
          <a:xfrm>
            <a:off x="-8466" y="-8468"/>
            <a:ext cx="9169804" cy="6874935"/>
            <a:chOff x="-8466" y="-8468"/>
            <a:chExt cx="9169804" cy="6874935"/>
          </a:xfrm>
        </p:grpSpPr>
        <p:cxnSp>
          <p:nvCxnSpPr>
            <p:cNvPr id="28" name="Google Shape;28;p122"/>
            <p:cNvCxnSpPr/>
            <p:nvPr/>
          </p:nvCxnSpPr>
          <p:spPr>
            <a:xfrm flipH="1" rot="10800000">
              <a:off x="5130830" y="4175605"/>
              <a:ext cx="4022475" cy="2682396"/>
            </a:xfrm>
            <a:prstGeom prst="straightConnector1">
              <a:avLst/>
            </a:prstGeom>
            <a:noFill/>
            <a:ln cap="flat" cmpd="sng" w="9525">
              <a:solidFill>
                <a:srgbClr val="D8D8D8"/>
              </a:solidFill>
              <a:prstDash val="solid"/>
              <a:round/>
              <a:headEnd len="sm" w="sm" type="none"/>
              <a:tailEnd len="sm" w="sm" type="none"/>
            </a:ln>
          </p:spPr>
        </p:cxnSp>
        <p:cxnSp>
          <p:nvCxnSpPr>
            <p:cNvPr id="29" name="Google Shape;29;p122"/>
            <p:cNvCxnSpPr/>
            <p:nvPr/>
          </p:nvCxnSpPr>
          <p:spPr>
            <a:xfrm>
              <a:off x="7042707" y="0"/>
              <a:ext cx="1219200" cy="6858000"/>
            </a:xfrm>
            <a:prstGeom prst="straightConnector1">
              <a:avLst/>
            </a:prstGeom>
            <a:noFill/>
            <a:ln cap="flat" cmpd="sng" w="9525">
              <a:solidFill>
                <a:srgbClr val="BFBFBF"/>
              </a:solidFill>
              <a:prstDash val="solid"/>
              <a:round/>
              <a:headEnd len="sm" w="sm" type="none"/>
              <a:tailEnd len="sm" w="sm" type="none"/>
            </a:ln>
          </p:spPr>
        </p:cxnSp>
        <p:sp>
          <p:nvSpPr>
            <p:cNvPr id="30" name="Google Shape;30;p122"/>
            <p:cNvSpPr/>
            <p:nvPr/>
          </p:nvSpPr>
          <p:spPr>
            <a:xfrm>
              <a:off x="6891896" y="1"/>
              <a:ext cx="2269442" cy="6866466"/>
            </a:xfrm>
            <a:custGeom>
              <a:rect b="b" l="l" r="r" t="t"/>
              <a:pathLst>
                <a:path extrusionOk="0" h="6866466" w="2269442">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2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122"/>
            <p:cNvSpPr/>
            <p:nvPr/>
          </p:nvSpPr>
          <p:spPr>
            <a:xfrm>
              <a:off x="7205158" y="-8467"/>
              <a:ext cx="1948147" cy="6866467"/>
            </a:xfrm>
            <a:custGeom>
              <a:rect b="b" l="l" r="r" t="t"/>
              <a:pathLst>
                <a:path extrusionOk="0" h="6866467" w="194814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122"/>
            <p:cNvSpPr/>
            <p:nvPr/>
          </p:nvSpPr>
          <p:spPr>
            <a:xfrm>
              <a:off x="6637896" y="3920066"/>
              <a:ext cx="2513565" cy="2937933"/>
            </a:xfrm>
            <a:custGeom>
              <a:rect b="b" l="l" r="r" t="t"/>
              <a:pathLst>
                <a:path extrusionOk="0" h="3810000" w="3259667">
                  <a:moveTo>
                    <a:pt x="0" y="3810000"/>
                  </a:moveTo>
                  <a:lnTo>
                    <a:pt x="3251200" y="0"/>
                  </a:lnTo>
                  <a:cubicBezTo>
                    <a:pt x="3254022" y="1270000"/>
                    <a:pt x="3256845" y="2540000"/>
                    <a:pt x="3259667" y="3810000"/>
                  </a:cubicBezTo>
                  <a:lnTo>
                    <a:pt x="0" y="3810000"/>
                  </a:lnTo>
                  <a:close/>
                </a:path>
              </a:pathLst>
            </a:custGeom>
            <a:solidFill>
              <a:schemeClr val="accent2">
                <a:alpha val="71764"/>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122"/>
            <p:cNvSpPr/>
            <p:nvPr/>
          </p:nvSpPr>
          <p:spPr>
            <a:xfrm>
              <a:off x="7010429" y="-8467"/>
              <a:ext cx="2142876" cy="6866467"/>
            </a:xfrm>
            <a:custGeom>
              <a:rect b="b" l="l" r="r" t="t"/>
              <a:pathLst>
                <a:path extrusionOk="0" h="6866467" w="2853267">
                  <a:moveTo>
                    <a:pt x="0" y="0"/>
                  </a:moveTo>
                  <a:lnTo>
                    <a:pt x="2472267" y="6866467"/>
                  </a:lnTo>
                  <a:lnTo>
                    <a:pt x="2853267" y="6858000"/>
                  </a:lnTo>
                  <a:lnTo>
                    <a:pt x="2853267" y="0"/>
                  </a:lnTo>
                  <a:lnTo>
                    <a:pt x="0" y="0"/>
                  </a:lnTo>
                  <a:close/>
                </a:path>
              </a:pathLst>
            </a:custGeom>
            <a:solidFill>
              <a:srgbClr val="3F7818">
                <a:alpha val="69803"/>
              </a:srgbClr>
            </a:solidFill>
            <a:ln>
              <a:noFill/>
            </a:ln>
          </p:spPr>
        </p:sp>
        <p:sp>
          <p:nvSpPr>
            <p:cNvPr id="34" name="Google Shape;34;p122"/>
            <p:cNvSpPr/>
            <p:nvPr/>
          </p:nvSpPr>
          <p:spPr>
            <a:xfrm>
              <a:off x="8295776" y="-8467"/>
              <a:ext cx="857530" cy="6866467"/>
            </a:xfrm>
            <a:custGeom>
              <a:rect b="b" l="l" r="r" t="t"/>
              <a:pathLst>
                <a:path extrusionOk="0" h="6866467" w="1286933">
                  <a:moveTo>
                    <a:pt x="1016000" y="0"/>
                  </a:moveTo>
                  <a:lnTo>
                    <a:pt x="0" y="6866467"/>
                  </a:lnTo>
                  <a:lnTo>
                    <a:pt x="1286933" y="6866467"/>
                  </a:lnTo>
                  <a:cubicBezTo>
                    <a:pt x="1284111" y="4577645"/>
                    <a:pt x="1281288" y="2288822"/>
                    <a:pt x="1278466" y="0"/>
                  </a:cubicBezTo>
                  <a:lnTo>
                    <a:pt x="1016000" y="0"/>
                  </a:lnTo>
                  <a:close/>
                </a:path>
              </a:pathLst>
            </a:custGeom>
            <a:solidFill>
              <a:srgbClr val="BFE471">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122"/>
            <p:cNvSpPr/>
            <p:nvPr/>
          </p:nvSpPr>
          <p:spPr>
            <a:xfrm>
              <a:off x="8077231" y="-8468"/>
              <a:ext cx="1066770" cy="6866467"/>
            </a:xfrm>
            <a:custGeom>
              <a:rect b="b" l="l" r="r" t="t"/>
              <a:pathLst>
                <a:path extrusionOk="0" h="6866467" w="1270244">
                  <a:moveTo>
                    <a:pt x="0" y="0"/>
                  </a:moveTo>
                  <a:lnTo>
                    <a:pt x="1117600" y="6866467"/>
                  </a:lnTo>
                  <a:lnTo>
                    <a:pt x="1270000" y="6866467"/>
                  </a:lnTo>
                  <a:cubicBezTo>
                    <a:pt x="1272822" y="4574822"/>
                    <a:pt x="1250245" y="2291645"/>
                    <a:pt x="1253067" y="0"/>
                  </a:cubicBezTo>
                  <a:lnTo>
                    <a:pt x="0" y="0"/>
                  </a:lnTo>
                  <a:close/>
                </a:path>
              </a:pathLst>
            </a:custGeom>
            <a:solidFill>
              <a:schemeClr val="accent1">
                <a:alpha val="64705"/>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122"/>
            <p:cNvSpPr/>
            <p:nvPr/>
          </p:nvSpPr>
          <p:spPr>
            <a:xfrm>
              <a:off x="8060297" y="4893733"/>
              <a:ext cx="1094086" cy="1964267"/>
            </a:xfrm>
            <a:custGeom>
              <a:rect b="b" l="l" r="r" t="t"/>
              <a:pathLst>
                <a:path extrusionOk="0" h="3268133" w="18203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122"/>
            <p:cNvSpPr/>
            <p:nvPr/>
          </p:nvSpPr>
          <p:spPr>
            <a:xfrm>
              <a:off x="-8466" y="-8468"/>
              <a:ext cx="863600" cy="5698067"/>
            </a:xfrm>
            <a:custGeom>
              <a:rect b="b" l="l" r="r" t="t"/>
              <a:pathLst>
                <a:path extrusionOk="0" h="5698067" w="863600">
                  <a:moveTo>
                    <a:pt x="0" y="8467"/>
                  </a:moveTo>
                  <a:lnTo>
                    <a:pt x="863600" y="0"/>
                  </a:lnTo>
                  <a:lnTo>
                    <a:pt x="863600" y="16934"/>
                  </a:lnTo>
                  <a:lnTo>
                    <a:pt x="0" y="5698067"/>
                  </a:lnTo>
                  <a:lnTo>
                    <a:pt x="0" y="8467"/>
                  </a:lnTo>
                  <a:close/>
                </a:path>
              </a:pathLst>
            </a:custGeom>
            <a:solidFill>
              <a:schemeClr val="accent1">
                <a:alpha val="84705"/>
              </a:schemeClr>
            </a:solidFill>
            <a:ln>
              <a:noFill/>
            </a:ln>
          </p:spPr>
        </p:sp>
      </p:grpSp>
      <p:sp>
        <p:nvSpPr>
          <p:cNvPr id="38" name="Google Shape;38;p122"/>
          <p:cNvSpPr txBox="1"/>
          <p:nvPr>
            <p:ph type="ctrTitle"/>
          </p:nvPr>
        </p:nvSpPr>
        <p:spPr>
          <a:xfrm>
            <a:off x="1130595" y="2404534"/>
            <a:ext cx="5826719" cy="1646302"/>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Clr>
                <a:schemeClr val="accent1"/>
              </a:buClr>
              <a:buSzPts val="5400"/>
              <a:buFont typeface="Trebuchet MS"/>
              <a:buNone/>
              <a:defRPr sz="54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22"/>
          <p:cNvSpPr txBox="1"/>
          <p:nvPr>
            <p:ph idx="1" type="subTitle"/>
          </p:nvPr>
        </p:nvSpPr>
        <p:spPr>
          <a:xfrm>
            <a:off x="1130595" y="4050834"/>
            <a:ext cx="5826719" cy="1096899"/>
          </a:xfrm>
          <a:prstGeom prst="rect">
            <a:avLst/>
          </a:prstGeom>
          <a:noFill/>
          <a:ln>
            <a:noFill/>
          </a:ln>
        </p:spPr>
        <p:txBody>
          <a:bodyPr anchorCtr="0" anchor="t" bIns="45700" lIns="91425" spcFirstLastPara="1" rIns="91425" wrap="square" tIns="45700">
            <a:normAutofit/>
          </a:bodyPr>
          <a:lstStyle>
            <a:lvl1pPr lvl="0" algn="r">
              <a:spcBef>
                <a:spcPts val="1000"/>
              </a:spcBef>
              <a:spcAft>
                <a:spcPts val="0"/>
              </a:spcAft>
              <a:buSzPts val="1440"/>
              <a:buNone/>
              <a:defRPr>
                <a:solidFill>
                  <a:srgbClr val="7F7F7F"/>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p:txBody>
      </p:sp>
      <p:sp>
        <p:nvSpPr>
          <p:cNvPr id="40" name="Google Shape;40;p122"/>
          <p:cNvSpPr txBox="1"/>
          <p:nvPr>
            <p:ph idx="10" type="dt"/>
          </p:nvPr>
        </p:nvSpPr>
        <p:spPr>
          <a:xfrm>
            <a:off x="5405258" y="6041363"/>
            <a:ext cx="68413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122"/>
          <p:cNvSpPr txBox="1"/>
          <p:nvPr>
            <p:ph idx="11" type="ftr"/>
          </p:nvPr>
        </p:nvSpPr>
        <p:spPr>
          <a:xfrm>
            <a:off x="609599" y="6041363"/>
            <a:ext cx="462297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22"/>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sz="140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3" name="Shape 93"/>
        <p:cNvGrpSpPr/>
        <p:nvPr/>
      </p:nvGrpSpPr>
      <p:grpSpPr>
        <a:xfrm>
          <a:off x="0" y="0"/>
          <a:ext cx="0" cy="0"/>
          <a:chOff x="0" y="0"/>
          <a:chExt cx="0" cy="0"/>
        </a:xfrm>
      </p:grpSpPr>
      <p:sp>
        <p:nvSpPr>
          <p:cNvPr id="94" name="Google Shape;94;p131"/>
          <p:cNvSpPr txBox="1"/>
          <p:nvPr>
            <p:ph type="title"/>
          </p:nvPr>
        </p:nvSpPr>
        <p:spPr>
          <a:xfrm>
            <a:off x="609599" y="4800600"/>
            <a:ext cx="6347714"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2400"/>
              <a:buFont typeface="Trebuchet MS"/>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31"/>
          <p:cNvSpPr/>
          <p:nvPr>
            <p:ph idx="2" type="pic"/>
          </p:nvPr>
        </p:nvSpPr>
        <p:spPr>
          <a:xfrm>
            <a:off x="609599" y="609600"/>
            <a:ext cx="6347714" cy="3845718"/>
          </a:xfrm>
          <a:prstGeom prst="rect">
            <a:avLst/>
          </a:prstGeom>
          <a:noFill/>
          <a:ln>
            <a:noFill/>
          </a:ln>
        </p:spPr>
      </p:sp>
      <p:sp>
        <p:nvSpPr>
          <p:cNvPr id="96" name="Google Shape;96;p131"/>
          <p:cNvSpPr txBox="1"/>
          <p:nvPr>
            <p:ph idx="1" type="body"/>
          </p:nvPr>
        </p:nvSpPr>
        <p:spPr>
          <a:xfrm>
            <a:off x="609599" y="5367338"/>
            <a:ext cx="6347714" cy="67402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7" name="Google Shape;97;p131"/>
          <p:cNvSpPr txBox="1"/>
          <p:nvPr>
            <p:ph idx="10" type="dt"/>
          </p:nvPr>
        </p:nvSpPr>
        <p:spPr>
          <a:xfrm>
            <a:off x="5405258" y="6041363"/>
            <a:ext cx="68413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31"/>
          <p:cNvSpPr txBox="1"/>
          <p:nvPr>
            <p:ph idx="11" type="ftr"/>
          </p:nvPr>
        </p:nvSpPr>
        <p:spPr>
          <a:xfrm>
            <a:off x="609599" y="6041363"/>
            <a:ext cx="462297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31"/>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sz="140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00" name="Shape 100"/>
        <p:cNvGrpSpPr/>
        <p:nvPr/>
      </p:nvGrpSpPr>
      <p:grpSpPr>
        <a:xfrm>
          <a:off x="0" y="0"/>
          <a:ext cx="0" cy="0"/>
          <a:chOff x="0" y="0"/>
          <a:chExt cx="0" cy="0"/>
        </a:xfrm>
      </p:grpSpPr>
      <p:sp>
        <p:nvSpPr>
          <p:cNvPr id="101" name="Google Shape;101;p132"/>
          <p:cNvSpPr txBox="1"/>
          <p:nvPr>
            <p:ph type="title"/>
          </p:nvPr>
        </p:nvSpPr>
        <p:spPr>
          <a:xfrm>
            <a:off x="609600" y="609600"/>
            <a:ext cx="6347714" cy="3403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132"/>
          <p:cNvSpPr txBox="1"/>
          <p:nvPr>
            <p:ph idx="1" type="body"/>
          </p:nvPr>
        </p:nvSpPr>
        <p:spPr>
          <a:xfrm>
            <a:off x="609600" y="4470400"/>
            <a:ext cx="6347714" cy="1570962"/>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solidFill>
                  <a:srgbClr val="3F3F3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03" name="Google Shape;103;p132"/>
          <p:cNvSpPr txBox="1"/>
          <p:nvPr>
            <p:ph idx="10" type="dt"/>
          </p:nvPr>
        </p:nvSpPr>
        <p:spPr>
          <a:xfrm>
            <a:off x="5405258" y="6041363"/>
            <a:ext cx="68413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32"/>
          <p:cNvSpPr txBox="1"/>
          <p:nvPr>
            <p:ph idx="11" type="ftr"/>
          </p:nvPr>
        </p:nvSpPr>
        <p:spPr>
          <a:xfrm>
            <a:off x="609599" y="6041363"/>
            <a:ext cx="462297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132"/>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sz="140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06" name="Shape 106"/>
        <p:cNvGrpSpPr/>
        <p:nvPr/>
      </p:nvGrpSpPr>
      <p:grpSpPr>
        <a:xfrm>
          <a:off x="0" y="0"/>
          <a:ext cx="0" cy="0"/>
          <a:chOff x="0" y="0"/>
          <a:chExt cx="0" cy="0"/>
        </a:xfrm>
      </p:grpSpPr>
      <p:sp>
        <p:nvSpPr>
          <p:cNvPr id="107" name="Google Shape;107;p133"/>
          <p:cNvSpPr txBox="1"/>
          <p:nvPr>
            <p:ph type="title"/>
          </p:nvPr>
        </p:nvSpPr>
        <p:spPr>
          <a:xfrm>
            <a:off x="774885" y="609600"/>
            <a:ext cx="6072182" cy="3022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133"/>
          <p:cNvSpPr txBox="1"/>
          <p:nvPr>
            <p:ph idx="1" type="body"/>
          </p:nvPr>
        </p:nvSpPr>
        <p:spPr>
          <a:xfrm>
            <a:off x="1101074" y="3632200"/>
            <a:ext cx="5419804" cy="381000"/>
          </a:xfrm>
          <a:prstGeom prst="rect">
            <a:avLst/>
          </a:prstGeom>
          <a:noFill/>
          <a:ln>
            <a:noFill/>
          </a:ln>
        </p:spPr>
        <p:txBody>
          <a:bodyPr anchorCtr="0" anchor="ctr" bIns="45700" lIns="91425" spcFirstLastPara="1" rIns="91425" wrap="square" tIns="45700">
            <a:noAutofit/>
          </a:bodyPr>
          <a:lstStyle>
            <a:lvl1pPr indent="-228600" lvl="0" marL="457200" algn="l">
              <a:spcBef>
                <a:spcPts val="1000"/>
              </a:spcBef>
              <a:spcAft>
                <a:spcPts val="0"/>
              </a:spcAft>
              <a:buSzPts val="1280"/>
              <a:buFont typeface="Trebuchet MS"/>
              <a:buNone/>
              <a:defRPr sz="1600">
                <a:solidFill>
                  <a:srgbClr val="7F7F7F"/>
                </a:solidFill>
              </a:defRPr>
            </a:lvl1pPr>
            <a:lvl2pPr indent="-228600" lvl="1" marL="914400" algn="l">
              <a:spcBef>
                <a:spcPts val="1000"/>
              </a:spcBef>
              <a:spcAft>
                <a:spcPts val="0"/>
              </a:spcAft>
              <a:buSzPts val="1280"/>
              <a:buFont typeface="Trebuchet MS"/>
              <a:buNone/>
              <a:defRPr/>
            </a:lvl2pPr>
            <a:lvl3pPr indent="-228600" lvl="2" marL="1371600" algn="l">
              <a:spcBef>
                <a:spcPts val="1000"/>
              </a:spcBef>
              <a:spcAft>
                <a:spcPts val="0"/>
              </a:spcAft>
              <a:buSzPts val="1120"/>
              <a:buFont typeface="Trebuchet MS"/>
              <a:buNone/>
              <a:defRPr/>
            </a:lvl3pPr>
            <a:lvl4pPr indent="-228600" lvl="3" marL="1828800" algn="l">
              <a:spcBef>
                <a:spcPts val="1000"/>
              </a:spcBef>
              <a:spcAft>
                <a:spcPts val="0"/>
              </a:spcAft>
              <a:buSzPts val="960"/>
              <a:buFont typeface="Trebuchet MS"/>
              <a:buNone/>
              <a:defRPr/>
            </a:lvl4pPr>
            <a:lvl5pPr indent="-228600" lvl="4" marL="2286000" algn="l">
              <a:spcBef>
                <a:spcPts val="1000"/>
              </a:spcBef>
              <a:spcAft>
                <a:spcPts val="0"/>
              </a:spcAft>
              <a:buSzPts val="960"/>
              <a:buFont typeface="Trebuchet MS"/>
              <a:buNone/>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09" name="Google Shape;109;p133"/>
          <p:cNvSpPr txBox="1"/>
          <p:nvPr>
            <p:ph idx="2" type="body"/>
          </p:nvPr>
        </p:nvSpPr>
        <p:spPr>
          <a:xfrm>
            <a:off x="609598" y="4470400"/>
            <a:ext cx="6347715" cy="1570962"/>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solidFill>
                  <a:srgbClr val="3F3F3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10" name="Google Shape;110;p133"/>
          <p:cNvSpPr txBox="1"/>
          <p:nvPr>
            <p:ph idx="10" type="dt"/>
          </p:nvPr>
        </p:nvSpPr>
        <p:spPr>
          <a:xfrm>
            <a:off x="5405258" y="6041363"/>
            <a:ext cx="68413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133"/>
          <p:cNvSpPr txBox="1"/>
          <p:nvPr>
            <p:ph idx="11" type="ftr"/>
          </p:nvPr>
        </p:nvSpPr>
        <p:spPr>
          <a:xfrm>
            <a:off x="609599" y="6041363"/>
            <a:ext cx="462297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133"/>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sz="1400"/>
          </a:p>
        </p:txBody>
      </p:sp>
      <p:sp>
        <p:nvSpPr>
          <p:cNvPr id="113" name="Google Shape;113;p133"/>
          <p:cNvSpPr txBox="1"/>
          <p:nvPr/>
        </p:nvSpPr>
        <p:spPr>
          <a:xfrm>
            <a:off x="482711" y="790378"/>
            <a:ext cx="457319"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rgbClr val="BFE471"/>
                </a:solidFill>
                <a:latin typeface="Arial"/>
                <a:ea typeface="Arial"/>
                <a:cs typeface="Arial"/>
                <a:sym typeface="Arial"/>
              </a:rPr>
              <a:t>“</a:t>
            </a:r>
            <a:endParaRPr/>
          </a:p>
        </p:txBody>
      </p:sp>
      <p:sp>
        <p:nvSpPr>
          <p:cNvPr id="114" name="Google Shape;114;p133"/>
          <p:cNvSpPr txBox="1"/>
          <p:nvPr/>
        </p:nvSpPr>
        <p:spPr>
          <a:xfrm>
            <a:off x="6747699" y="2886556"/>
            <a:ext cx="457319"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rgbClr val="BFE471"/>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15" name="Shape 115"/>
        <p:cNvGrpSpPr/>
        <p:nvPr/>
      </p:nvGrpSpPr>
      <p:grpSpPr>
        <a:xfrm>
          <a:off x="0" y="0"/>
          <a:ext cx="0" cy="0"/>
          <a:chOff x="0" y="0"/>
          <a:chExt cx="0" cy="0"/>
        </a:xfrm>
      </p:grpSpPr>
      <p:sp>
        <p:nvSpPr>
          <p:cNvPr id="116" name="Google Shape;116;p134"/>
          <p:cNvSpPr txBox="1"/>
          <p:nvPr>
            <p:ph type="title"/>
          </p:nvPr>
        </p:nvSpPr>
        <p:spPr>
          <a:xfrm>
            <a:off x="609598" y="1931988"/>
            <a:ext cx="6347715" cy="259546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134"/>
          <p:cNvSpPr txBox="1"/>
          <p:nvPr>
            <p:ph idx="1" type="body"/>
          </p:nvPr>
        </p:nvSpPr>
        <p:spPr>
          <a:xfrm>
            <a:off x="609598" y="4527448"/>
            <a:ext cx="6347715" cy="151391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40"/>
              <a:buNone/>
              <a:defRPr sz="1800">
                <a:solidFill>
                  <a:srgbClr val="3F3F3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18" name="Google Shape;118;p134"/>
          <p:cNvSpPr txBox="1"/>
          <p:nvPr>
            <p:ph idx="10" type="dt"/>
          </p:nvPr>
        </p:nvSpPr>
        <p:spPr>
          <a:xfrm>
            <a:off x="5405258" y="6041363"/>
            <a:ext cx="68413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134"/>
          <p:cNvSpPr txBox="1"/>
          <p:nvPr>
            <p:ph idx="11" type="ftr"/>
          </p:nvPr>
        </p:nvSpPr>
        <p:spPr>
          <a:xfrm>
            <a:off x="609599" y="6041363"/>
            <a:ext cx="462297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134"/>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sz="14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21" name="Shape 121"/>
        <p:cNvGrpSpPr/>
        <p:nvPr/>
      </p:nvGrpSpPr>
      <p:grpSpPr>
        <a:xfrm>
          <a:off x="0" y="0"/>
          <a:ext cx="0" cy="0"/>
          <a:chOff x="0" y="0"/>
          <a:chExt cx="0" cy="0"/>
        </a:xfrm>
      </p:grpSpPr>
      <p:sp>
        <p:nvSpPr>
          <p:cNvPr id="122" name="Google Shape;122;p135"/>
          <p:cNvSpPr txBox="1"/>
          <p:nvPr>
            <p:ph type="title"/>
          </p:nvPr>
        </p:nvSpPr>
        <p:spPr>
          <a:xfrm>
            <a:off x="774885" y="609600"/>
            <a:ext cx="6072182" cy="3022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35"/>
          <p:cNvSpPr txBox="1"/>
          <p:nvPr>
            <p:ph idx="1" type="body"/>
          </p:nvPr>
        </p:nvSpPr>
        <p:spPr>
          <a:xfrm>
            <a:off x="609597" y="4013200"/>
            <a:ext cx="6347716" cy="514248"/>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Font typeface="Trebuchet MS"/>
              <a:buNone/>
              <a:defRPr sz="2400">
                <a:solidFill>
                  <a:srgbClr val="3F3F3F"/>
                </a:solidFill>
              </a:defRPr>
            </a:lvl1pPr>
            <a:lvl2pPr indent="-228600" lvl="1" marL="914400" algn="l">
              <a:spcBef>
                <a:spcPts val="1000"/>
              </a:spcBef>
              <a:spcAft>
                <a:spcPts val="0"/>
              </a:spcAft>
              <a:buSzPts val="1280"/>
              <a:buFont typeface="Trebuchet MS"/>
              <a:buNone/>
              <a:defRPr/>
            </a:lvl2pPr>
            <a:lvl3pPr indent="-228600" lvl="2" marL="1371600" algn="l">
              <a:spcBef>
                <a:spcPts val="1000"/>
              </a:spcBef>
              <a:spcAft>
                <a:spcPts val="0"/>
              </a:spcAft>
              <a:buSzPts val="1120"/>
              <a:buFont typeface="Trebuchet MS"/>
              <a:buNone/>
              <a:defRPr/>
            </a:lvl3pPr>
            <a:lvl4pPr indent="-228600" lvl="3" marL="1828800" algn="l">
              <a:spcBef>
                <a:spcPts val="1000"/>
              </a:spcBef>
              <a:spcAft>
                <a:spcPts val="0"/>
              </a:spcAft>
              <a:buSzPts val="960"/>
              <a:buFont typeface="Trebuchet MS"/>
              <a:buNone/>
              <a:defRPr/>
            </a:lvl4pPr>
            <a:lvl5pPr indent="-228600" lvl="4" marL="2286000" algn="l">
              <a:spcBef>
                <a:spcPts val="1000"/>
              </a:spcBef>
              <a:spcAft>
                <a:spcPts val="0"/>
              </a:spcAft>
              <a:buSzPts val="960"/>
              <a:buFont typeface="Trebuchet MS"/>
              <a:buNone/>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24" name="Google Shape;124;p135"/>
          <p:cNvSpPr txBox="1"/>
          <p:nvPr>
            <p:ph idx="2" type="body"/>
          </p:nvPr>
        </p:nvSpPr>
        <p:spPr>
          <a:xfrm>
            <a:off x="609598" y="4527448"/>
            <a:ext cx="6347715" cy="151391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40"/>
              <a:buNone/>
              <a:defRPr sz="1800">
                <a:solidFill>
                  <a:srgbClr val="7F7F7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25" name="Google Shape;125;p135"/>
          <p:cNvSpPr txBox="1"/>
          <p:nvPr>
            <p:ph idx="10" type="dt"/>
          </p:nvPr>
        </p:nvSpPr>
        <p:spPr>
          <a:xfrm>
            <a:off x="5405258" y="6041363"/>
            <a:ext cx="68413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135"/>
          <p:cNvSpPr txBox="1"/>
          <p:nvPr>
            <p:ph idx="11" type="ftr"/>
          </p:nvPr>
        </p:nvSpPr>
        <p:spPr>
          <a:xfrm>
            <a:off x="609599" y="6041363"/>
            <a:ext cx="462297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135"/>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sz="1400"/>
          </a:p>
        </p:txBody>
      </p:sp>
      <p:sp>
        <p:nvSpPr>
          <p:cNvPr id="128" name="Google Shape;128;p135"/>
          <p:cNvSpPr txBox="1"/>
          <p:nvPr/>
        </p:nvSpPr>
        <p:spPr>
          <a:xfrm>
            <a:off x="482711" y="790378"/>
            <a:ext cx="457319"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rgbClr val="BFE471"/>
                </a:solidFill>
                <a:latin typeface="Arial"/>
                <a:ea typeface="Arial"/>
                <a:cs typeface="Arial"/>
                <a:sym typeface="Arial"/>
              </a:rPr>
              <a:t>“</a:t>
            </a:r>
            <a:endParaRPr/>
          </a:p>
        </p:txBody>
      </p:sp>
      <p:sp>
        <p:nvSpPr>
          <p:cNvPr id="129" name="Google Shape;129;p135"/>
          <p:cNvSpPr txBox="1"/>
          <p:nvPr/>
        </p:nvSpPr>
        <p:spPr>
          <a:xfrm>
            <a:off x="6747699" y="2886556"/>
            <a:ext cx="457319"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rgbClr val="BFE471"/>
                </a:solidFill>
                <a:latin typeface="Arial"/>
                <a:ea typeface="Arial"/>
                <a:cs typeface="Arial"/>
                <a:sym typeface="Arial"/>
              </a:rPr>
              <a:t>”</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30" name="Shape 130"/>
        <p:cNvGrpSpPr/>
        <p:nvPr/>
      </p:nvGrpSpPr>
      <p:grpSpPr>
        <a:xfrm>
          <a:off x="0" y="0"/>
          <a:ext cx="0" cy="0"/>
          <a:chOff x="0" y="0"/>
          <a:chExt cx="0" cy="0"/>
        </a:xfrm>
      </p:grpSpPr>
      <p:sp>
        <p:nvSpPr>
          <p:cNvPr id="131" name="Google Shape;131;p136"/>
          <p:cNvSpPr txBox="1"/>
          <p:nvPr>
            <p:ph type="title"/>
          </p:nvPr>
        </p:nvSpPr>
        <p:spPr>
          <a:xfrm>
            <a:off x="615848" y="609600"/>
            <a:ext cx="6341465" cy="3022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136"/>
          <p:cNvSpPr txBox="1"/>
          <p:nvPr>
            <p:ph idx="1" type="body"/>
          </p:nvPr>
        </p:nvSpPr>
        <p:spPr>
          <a:xfrm>
            <a:off x="609597" y="4013200"/>
            <a:ext cx="6347716" cy="514248"/>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Font typeface="Trebuchet MS"/>
              <a:buNone/>
              <a:defRPr sz="2400">
                <a:solidFill>
                  <a:schemeClr val="accent1"/>
                </a:solidFill>
              </a:defRPr>
            </a:lvl1pPr>
            <a:lvl2pPr indent="-228600" lvl="1" marL="914400" algn="l">
              <a:spcBef>
                <a:spcPts val="1000"/>
              </a:spcBef>
              <a:spcAft>
                <a:spcPts val="0"/>
              </a:spcAft>
              <a:buSzPts val="1280"/>
              <a:buFont typeface="Trebuchet MS"/>
              <a:buNone/>
              <a:defRPr/>
            </a:lvl2pPr>
            <a:lvl3pPr indent="-228600" lvl="2" marL="1371600" algn="l">
              <a:spcBef>
                <a:spcPts val="1000"/>
              </a:spcBef>
              <a:spcAft>
                <a:spcPts val="0"/>
              </a:spcAft>
              <a:buSzPts val="1120"/>
              <a:buFont typeface="Trebuchet MS"/>
              <a:buNone/>
              <a:defRPr/>
            </a:lvl3pPr>
            <a:lvl4pPr indent="-228600" lvl="3" marL="1828800" algn="l">
              <a:spcBef>
                <a:spcPts val="1000"/>
              </a:spcBef>
              <a:spcAft>
                <a:spcPts val="0"/>
              </a:spcAft>
              <a:buSzPts val="960"/>
              <a:buFont typeface="Trebuchet MS"/>
              <a:buNone/>
              <a:defRPr/>
            </a:lvl4pPr>
            <a:lvl5pPr indent="-228600" lvl="4" marL="2286000" algn="l">
              <a:spcBef>
                <a:spcPts val="1000"/>
              </a:spcBef>
              <a:spcAft>
                <a:spcPts val="0"/>
              </a:spcAft>
              <a:buSzPts val="960"/>
              <a:buFont typeface="Trebuchet MS"/>
              <a:buNone/>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33" name="Google Shape;133;p136"/>
          <p:cNvSpPr txBox="1"/>
          <p:nvPr>
            <p:ph idx="2" type="body"/>
          </p:nvPr>
        </p:nvSpPr>
        <p:spPr>
          <a:xfrm>
            <a:off x="609598" y="4527448"/>
            <a:ext cx="6347715" cy="151391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40"/>
              <a:buNone/>
              <a:defRPr sz="1800">
                <a:solidFill>
                  <a:srgbClr val="7F7F7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34" name="Google Shape;134;p136"/>
          <p:cNvSpPr txBox="1"/>
          <p:nvPr>
            <p:ph idx="10" type="dt"/>
          </p:nvPr>
        </p:nvSpPr>
        <p:spPr>
          <a:xfrm>
            <a:off x="5405258" y="6041363"/>
            <a:ext cx="68413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136"/>
          <p:cNvSpPr txBox="1"/>
          <p:nvPr>
            <p:ph idx="11" type="ftr"/>
          </p:nvPr>
        </p:nvSpPr>
        <p:spPr>
          <a:xfrm>
            <a:off x="609599" y="6041363"/>
            <a:ext cx="462297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136"/>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sz="14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7" name="Shape 137"/>
        <p:cNvGrpSpPr/>
        <p:nvPr/>
      </p:nvGrpSpPr>
      <p:grpSpPr>
        <a:xfrm>
          <a:off x="0" y="0"/>
          <a:ext cx="0" cy="0"/>
          <a:chOff x="0" y="0"/>
          <a:chExt cx="0" cy="0"/>
        </a:xfrm>
      </p:grpSpPr>
      <p:sp>
        <p:nvSpPr>
          <p:cNvPr id="138" name="Google Shape;138;p137"/>
          <p:cNvSpPr txBox="1"/>
          <p:nvPr>
            <p:ph type="title"/>
          </p:nvPr>
        </p:nvSpPr>
        <p:spPr>
          <a:xfrm>
            <a:off x="609599" y="609600"/>
            <a:ext cx="6347713"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137"/>
          <p:cNvSpPr txBox="1"/>
          <p:nvPr>
            <p:ph idx="1" type="body"/>
          </p:nvPr>
        </p:nvSpPr>
        <p:spPr>
          <a:xfrm rot="5400000">
            <a:off x="1843070" y="927120"/>
            <a:ext cx="3880773" cy="6347714"/>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40" name="Google Shape;140;p137"/>
          <p:cNvSpPr txBox="1"/>
          <p:nvPr>
            <p:ph idx="10" type="dt"/>
          </p:nvPr>
        </p:nvSpPr>
        <p:spPr>
          <a:xfrm>
            <a:off x="5405258" y="6041363"/>
            <a:ext cx="68413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137"/>
          <p:cNvSpPr txBox="1"/>
          <p:nvPr>
            <p:ph idx="11" type="ftr"/>
          </p:nvPr>
        </p:nvSpPr>
        <p:spPr>
          <a:xfrm>
            <a:off x="609599" y="6041363"/>
            <a:ext cx="462297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137"/>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sz="140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 name="Shape 143"/>
        <p:cNvGrpSpPr/>
        <p:nvPr/>
      </p:nvGrpSpPr>
      <p:grpSpPr>
        <a:xfrm>
          <a:off x="0" y="0"/>
          <a:ext cx="0" cy="0"/>
          <a:chOff x="0" y="0"/>
          <a:chExt cx="0" cy="0"/>
        </a:xfrm>
      </p:grpSpPr>
      <p:sp>
        <p:nvSpPr>
          <p:cNvPr id="144" name="Google Shape;144;p138"/>
          <p:cNvSpPr txBox="1"/>
          <p:nvPr>
            <p:ph type="title"/>
          </p:nvPr>
        </p:nvSpPr>
        <p:spPr>
          <a:xfrm rot="5400000">
            <a:off x="3840993" y="2745920"/>
            <a:ext cx="5251451" cy="978812"/>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138"/>
          <p:cNvSpPr txBox="1"/>
          <p:nvPr>
            <p:ph idx="1" type="body"/>
          </p:nvPr>
        </p:nvSpPr>
        <p:spPr>
          <a:xfrm rot="5400000">
            <a:off x="581386" y="637813"/>
            <a:ext cx="5251451" cy="5195026"/>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46" name="Google Shape;146;p138"/>
          <p:cNvSpPr txBox="1"/>
          <p:nvPr>
            <p:ph idx="10" type="dt"/>
          </p:nvPr>
        </p:nvSpPr>
        <p:spPr>
          <a:xfrm>
            <a:off x="5405258" y="6041363"/>
            <a:ext cx="68413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138"/>
          <p:cNvSpPr txBox="1"/>
          <p:nvPr>
            <p:ph idx="11" type="ftr"/>
          </p:nvPr>
        </p:nvSpPr>
        <p:spPr>
          <a:xfrm>
            <a:off x="609599" y="6041363"/>
            <a:ext cx="462297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138"/>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sz="14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 name="Shape 43"/>
        <p:cNvGrpSpPr/>
        <p:nvPr/>
      </p:nvGrpSpPr>
      <p:grpSpPr>
        <a:xfrm>
          <a:off x="0" y="0"/>
          <a:ext cx="0" cy="0"/>
          <a:chOff x="0" y="0"/>
          <a:chExt cx="0" cy="0"/>
        </a:xfrm>
      </p:grpSpPr>
      <p:sp>
        <p:nvSpPr>
          <p:cNvPr id="44" name="Google Shape;44;p123"/>
          <p:cNvSpPr txBox="1"/>
          <p:nvPr>
            <p:ph type="title"/>
          </p:nvPr>
        </p:nvSpPr>
        <p:spPr>
          <a:xfrm>
            <a:off x="609599" y="609600"/>
            <a:ext cx="6347713"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23"/>
          <p:cNvSpPr txBox="1"/>
          <p:nvPr>
            <p:ph idx="1" type="body"/>
          </p:nvPr>
        </p:nvSpPr>
        <p:spPr>
          <a:xfrm>
            <a:off x="609599" y="2160590"/>
            <a:ext cx="6347714" cy="388077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46" name="Google Shape;46;p123"/>
          <p:cNvSpPr txBox="1"/>
          <p:nvPr>
            <p:ph idx="10" type="dt"/>
          </p:nvPr>
        </p:nvSpPr>
        <p:spPr>
          <a:xfrm>
            <a:off x="5405258" y="6041363"/>
            <a:ext cx="68413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23"/>
          <p:cNvSpPr txBox="1"/>
          <p:nvPr>
            <p:ph idx="11" type="ftr"/>
          </p:nvPr>
        </p:nvSpPr>
        <p:spPr>
          <a:xfrm>
            <a:off x="609599" y="6041363"/>
            <a:ext cx="462297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23"/>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sz="14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24"/>
          <p:cNvSpPr txBox="1"/>
          <p:nvPr>
            <p:ph type="title"/>
          </p:nvPr>
        </p:nvSpPr>
        <p:spPr>
          <a:xfrm>
            <a:off x="609599" y="609600"/>
            <a:ext cx="6347714"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24"/>
          <p:cNvSpPr txBox="1"/>
          <p:nvPr>
            <p:ph idx="10" type="dt"/>
          </p:nvPr>
        </p:nvSpPr>
        <p:spPr>
          <a:xfrm>
            <a:off x="5405258" y="6041363"/>
            <a:ext cx="68413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24"/>
          <p:cNvSpPr txBox="1"/>
          <p:nvPr>
            <p:ph idx="11" type="ftr"/>
          </p:nvPr>
        </p:nvSpPr>
        <p:spPr>
          <a:xfrm>
            <a:off x="609599" y="6041363"/>
            <a:ext cx="462297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24"/>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sz="140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125"/>
          <p:cNvSpPr txBox="1"/>
          <p:nvPr>
            <p:ph idx="10" type="dt"/>
          </p:nvPr>
        </p:nvSpPr>
        <p:spPr>
          <a:xfrm>
            <a:off x="5405258" y="6041363"/>
            <a:ext cx="68413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25"/>
          <p:cNvSpPr txBox="1"/>
          <p:nvPr>
            <p:ph idx="11" type="ftr"/>
          </p:nvPr>
        </p:nvSpPr>
        <p:spPr>
          <a:xfrm>
            <a:off x="609599" y="6041363"/>
            <a:ext cx="462297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25"/>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sz="140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Diagram or Organization Chart" type="dgm">
  <p:cSld name="DIAGRAM">
    <p:spTree>
      <p:nvGrpSpPr>
        <p:cNvPr id="58" name="Shape 58"/>
        <p:cNvGrpSpPr/>
        <p:nvPr/>
      </p:nvGrpSpPr>
      <p:grpSpPr>
        <a:xfrm>
          <a:off x="0" y="0"/>
          <a:ext cx="0" cy="0"/>
          <a:chOff x="0" y="0"/>
          <a:chExt cx="0" cy="0"/>
        </a:xfrm>
      </p:grpSpPr>
      <p:sp>
        <p:nvSpPr>
          <p:cNvPr id="59" name="Google Shape;59;p126"/>
          <p:cNvSpPr txBox="1"/>
          <p:nvPr>
            <p:ph type="title"/>
          </p:nvPr>
        </p:nvSpPr>
        <p:spPr>
          <a:xfrm>
            <a:off x="685800" y="609600"/>
            <a:ext cx="7772400" cy="11430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26"/>
          <p:cNvSpPr/>
          <p:nvPr>
            <p:ph idx="2" type="dgm"/>
          </p:nvPr>
        </p:nvSpPr>
        <p:spPr>
          <a:xfrm>
            <a:off x="685800" y="1981200"/>
            <a:ext cx="7772400" cy="4114800"/>
          </a:xfrm>
          <a:prstGeom prst="rect">
            <a:avLst/>
          </a:prstGeom>
          <a:noFill/>
          <a:ln>
            <a:noFill/>
          </a:ln>
        </p:spPr>
        <p:txBody>
          <a:bodyPr anchorCtr="0" anchor="t" bIns="45700" lIns="91425" spcFirstLastPara="1" rIns="91425" wrap="square" tIns="45700">
            <a:normAutofit/>
          </a:bodyPr>
          <a:lstStyle>
            <a:lvl1pPr lvl="0" marR="0" rtl="0" algn="l">
              <a:spcBef>
                <a:spcPts val="1000"/>
              </a:spcBef>
              <a:spcAft>
                <a:spcPts val="0"/>
              </a:spcAft>
              <a:buClr>
                <a:schemeClr val="accent1"/>
              </a:buClr>
              <a:buSzPts val="1440"/>
              <a:buFont typeface="Noto Sans Symbols"/>
              <a:buChar char="►"/>
              <a:defRPr b="0" i="0" sz="1800" u="none" cap="none" strike="noStrike">
                <a:solidFill>
                  <a:srgbClr val="3F3F3F"/>
                </a:solidFill>
                <a:latin typeface="Trebuchet MS"/>
                <a:ea typeface="Trebuchet MS"/>
                <a:cs typeface="Trebuchet MS"/>
                <a:sym typeface="Trebuchet MS"/>
              </a:defRPr>
            </a:lvl1pPr>
            <a:lvl2pPr lvl="1" marR="0" rtl="0" algn="l">
              <a:spcBef>
                <a:spcPts val="1000"/>
              </a:spcBef>
              <a:spcAft>
                <a:spcPts val="0"/>
              </a:spcAft>
              <a:buClr>
                <a:schemeClr val="accent1"/>
              </a:buClr>
              <a:buSzPts val="1280"/>
              <a:buFont typeface="Noto Sans Symbols"/>
              <a:buChar char="►"/>
              <a:defRPr b="0" i="0" sz="1600" u="none" cap="none" strike="noStrike">
                <a:solidFill>
                  <a:srgbClr val="3F3F3F"/>
                </a:solidFill>
                <a:latin typeface="Trebuchet MS"/>
                <a:ea typeface="Trebuchet MS"/>
                <a:cs typeface="Trebuchet MS"/>
                <a:sym typeface="Trebuchet MS"/>
              </a:defRPr>
            </a:lvl2pPr>
            <a:lvl3pPr lvl="2" marR="0" rtl="0" algn="l">
              <a:spcBef>
                <a:spcPts val="1000"/>
              </a:spcBef>
              <a:spcAft>
                <a:spcPts val="0"/>
              </a:spcAft>
              <a:buClr>
                <a:schemeClr val="accent1"/>
              </a:buClr>
              <a:buSzPts val="1120"/>
              <a:buFont typeface="Noto Sans Symbols"/>
              <a:buChar char="►"/>
              <a:defRPr b="0" i="0" sz="1400" u="none" cap="none" strike="noStrike">
                <a:solidFill>
                  <a:srgbClr val="3F3F3F"/>
                </a:solidFill>
                <a:latin typeface="Trebuchet MS"/>
                <a:ea typeface="Trebuchet MS"/>
                <a:cs typeface="Trebuchet MS"/>
                <a:sym typeface="Trebuchet MS"/>
              </a:defRPr>
            </a:lvl3pPr>
            <a:lvl4pPr lvl="3"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4pPr>
            <a:lvl5pPr lvl="4"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5pPr>
            <a:lvl6pPr lvl="5"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6pPr>
            <a:lvl7pPr lvl="6"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7pPr>
            <a:lvl8pPr lvl="7"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8pPr>
            <a:lvl9pPr lvl="8"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61" name="Google Shape;61;p126"/>
          <p:cNvSpPr txBox="1"/>
          <p:nvPr>
            <p:ph idx="10" type="dt"/>
          </p:nvPr>
        </p:nvSpPr>
        <p:spPr>
          <a:xfrm>
            <a:off x="5405258" y="6041363"/>
            <a:ext cx="68413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26"/>
          <p:cNvSpPr txBox="1"/>
          <p:nvPr>
            <p:ph idx="11" type="ftr"/>
          </p:nvPr>
        </p:nvSpPr>
        <p:spPr>
          <a:xfrm>
            <a:off x="609599" y="6041363"/>
            <a:ext cx="462297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26"/>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900">
                <a:solidFill>
                  <a:schemeClr val="accent1"/>
                </a:solidFill>
                <a:latin typeface="Trebuchet MS"/>
                <a:ea typeface="Trebuchet MS"/>
                <a:cs typeface="Trebuchet MS"/>
                <a:sym typeface="Trebuchet MS"/>
              </a:defRPr>
            </a:lvl1pPr>
            <a:lvl2pPr indent="0" lvl="1" marL="0" marR="0" algn="r">
              <a:spcBef>
                <a:spcPts val="0"/>
              </a:spcBef>
              <a:buNone/>
              <a:defRPr sz="900">
                <a:solidFill>
                  <a:schemeClr val="accent1"/>
                </a:solidFill>
                <a:latin typeface="Trebuchet MS"/>
                <a:ea typeface="Trebuchet MS"/>
                <a:cs typeface="Trebuchet MS"/>
                <a:sym typeface="Trebuchet MS"/>
              </a:defRPr>
            </a:lvl2pPr>
            <a:lvl3pPr indent="0" lvl="2" marL="0" marR="0" algn="r">
              <a:spcBef>
                <a:spcPts val="0"/>
              </a:spcBef>
              <a:buNone/>
              <a:defRPr sz="900">
                <a:solidFill>
                  <a:schemeClr val="accent1"/>
                </a:solidFill>
                <a:latin typeface="Trebuchet MS"/>
                <a:ea typeface="Trebuchet MS"/>
                <a:cs typeface="Trebuchet MS"/>
                <a:sym typeface="Trebuchet MS"/>
              </a:defRPr>
            </a:lvl3pPr>
            <a:lvl4pPr indent="0" lvl="3" marL="0" marR="0" algn="r">
              <a:spcBef>
                <a:spcPts val="0"/>
              </a:spcBef>
              <a:buNone/>
              <a:defRPr sz="900">
                <a:solidFill>
                  <a:schemeClr val="accent1"/>
                </a:solidFill>
                <a:latin typeface="Trebuchet MS"/>
                <a:ea typeface="Trebuchet MS"/>
                <a:cs typeface="Trebuchet MS"/>
                <a:sym typeface="Trebuchet MS"/>
              </a:defRPr>
            </a:lvl4pPr>
            <a:lvl5pPr indent="0" lvl="4" marL="0" marR="0" algn="r">
              <a:spcBef>
                <a:spcPts val="0"/>
              </a:spcBef>
              <a:buNone/>
              <a:defRPr sz="900">
                <a:solidFill>
                  <a:schemeClr val="accent1"/>
                </a:solidFill>
                <a:latin typeface="Trebuchet MS"/>
                <a:ea typeface="Trebuchet MS"/>
                <a:cs typeface="Trebuchet MS"/>
                <a:sym typeface="Trebuchet MS"/>
              </a:defRPr>
            </a:lvl5pPr>
            <a:lvl6pPr indent="0" lvl="5" marL="0" marR="0" algn="r">
              <a:spcBef>
                <a:spcPts val="0"/>
              </a:spcBef>
              <a:buNone/>
              <a:defRPr sz="900">
                <a:solidFill>
                  <a:schemeClr val="accent1"/>
                </a:solidFill>
                <a:latin typeface="Trebuchet MS"/>
                <a:ea typeface="Trebuchet MS"/>
                <a:cs typeface="Trebuchet MS"/>
                <a:sym typeface="Trebuchet MS"/>
              </a:defRPr>
            </a:lvl6pPr>
            <a:lvl7pPr indent="0" lvl="6" marL="0" marR="0" algn="r">
              <a:spcBef>
                <a:spcPts val="0"/>
              </a:spcBef>
              <a:buNone/>
              <a:defRPr sz="900">
                <a:solidFill>
                  <a:schemeClr val="accent1"/>
                </a:solidFill>
                <a:latin typeface="Trebuchet MS"/>
                <a:ea typeface="Trebuchet MS"/>
                <a:cs typeface="Trebuchet MS"/>
                <a:sym typeface="Trebuchet MS"/>
              </a:defRPr>
            </a:lvl7pPr>
            <a:lvl8pPr indent="0" lvl="7" marL="0" marR="0" algn="r">
              <a:spcBef>
                <a:spcPts val="0"/>
              </a:spcBef>
              <a:buNone/>
              <a:defRPr sz="900">
                <a:solidFill>
                  <a:schemeClr val="accent1"/>
                </a:solidFill>
                <a:latin typeface="Trebuchet MS"/>
                <a:ea typeface="Trebuchet MS"/>
                <a:cs typeface="Trebuchet MS"/>
                <a:sym typeface="Trebuchet MS"/>
              </a:defRPr>
            </a:lvl8pPr>
            <a:lvl9pPr indent="0" lvl="8" marL="0" marR="0" algn="r">
              <a:spcBef>
                <a:spcPts val="0"/>
              </a:spcBef>
              <a:buNone/>
              <a:defRPr sz="900">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sz="140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4" name="Shape 64"/>
        <p:cNvGrpSpPr/>
        <p:nvPr/>
      </p:nvGrpSpPr>
      <p:grpSpPr>
        <a:xfrm>
          <a:off x="0" y="0"/>
          <a:ext cx="0" cy="0"/>
          <a:chOff x="0" y="0"/>
          <a:chExt cx="0" cy="0"/>
        </a:xfrm>
      </p:grpSpPr>
      <p:sp>
        <p:nvSpPr>
          <p:cNvPr id="65" name="Google Shape;65;p127"/>
          <p:cNvSpPr txBox="1"/>
          <p:nvPr>
            <p:ph type="title"/>
          </p:nvPr>
        </p:nvSpPr>
        <p:spPr>
          <a:xfrm>
            <a:off x="609600" y="609600"/>
            <a:ext cx="6347714"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27"/>
          <p:cNvSpPr txBox="1"/>
          <p:nvPr>
            <p:ph idx="1" type="body"/>
          </p:nvPr>
        </p:nvSpPr>
        <p:spPr>
          <a:xfrm>
            <a:off x="609600" y="2160589"/>
            <a:ext cx="3088109" cy="3880772"/>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67" name="Google Shape;67;p127"/>
          <p:cNvSpPr txBox="1"/>
          <p:nvPr>
            <p:ph idx="2" type="body"/>
          </p:nvPr>
        </p:nvSpPr>
        <p:spPr>
          <a:xfrm>
            <a:off x="3869204" y="2160590"/>
            <a:ext cx="3088110" cy="388077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68" name="Google Shape;68;p127"/>
          <p:cNvSpPr txBox="1"/>
          <p:nvPr>
            <p:ph idx="10" type="dt"/>
          </p:nvPr>
        </p:nvSpPr>
        <p:spPr>
          <a:xfrm>
            <a:off x="5405258" y="6041363"/>
            <a:ext cx="68413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27"/>
          <p:cNvSpPr txBox="1"/>
          <p:nvPr>
            <p:ph idx="11" type="ftr"/>
          </p:nvPr>
        </p:nvSpPr>
        <p:spPr>
          <a:xfrm>
            <a:off x="609599" y="6041363"/>
            <a:ext cx="462297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27"/>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sz="140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1" name="Shape 71"/>
        <p:cNvGrpSpPr/>
        <p:nvPr/>
      </p:nvGrpSpPr>
      <p:grpSpPr>
        <a:xfrm>
          <a:off x="0" y="0"/>
          <a:ext cx="0" cy="0"/>
          <a:chOff x="0" y="0"/>
          <a:chExt cx="0" cy="0"/>
        </a:xfrm>
      </p:grpSpPr>
      <p:sp>
        <p:nvSpPr>
          <p:cNvPr id="72" name="Google Shape;72;p128"/>
          <p:cNvSpPr txBox="1"/>
          <p:nvPr>
            <p:ph type="title"/>
          </p:nvPr>
        </p:nvSpPr>
        <p:spPr>
          <a:xfrm>
            <a:off x="609598" y="2700868"/>
            <a:ext cx="6347715" cy="1826581"/>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4000"/>
              <a:buFont typeface="Trebuchet MS"/>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28"/>
          <p:cNvSpPr txBox="1"/>
          <p:nvPr>
            <p:ph idx="1" type="body"/>
          </p:nvPr>
        </p:nvSpPr>
        <p:spPr>
          <a:xfrm>
            <a:off x="609598" y="4527448"/>
            <a:ext cx="6347715"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a:solidFill>
                  <a:srgbClr val="7F7F7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74" name="Google Shape;74;p128"/>
          <p:cNvSpPr txBox="1"/>
          <p:nvPr>
            <p:ph idx="10" type="dt"/>
          </p:nvPr>
        </p:nvSpPr>
        <p:spPr>
          <a:xfrm>
            <a:off x="5405258" y="6041363"/>
            <a:ext cx="68413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28"/>
          <p:cNvSpPr txBox="1"/>
          <p:nvPr>
            <p:ph idx="11" type="ftr"/>
          </p:nvPr>
        </p:nvSpPr>
        <p:spPr>
          <a:xfrm>
            <a:off x="609599" y="6041363"/>
            <a:ext cx="462297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28"/>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sz="140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 name="Shape 77"/>
        <p:cNvGrpSpPr/>
        <p:nvPr/>
      </p:nvGrpSpPr>
      <p:grpSpPr>
        <a:xfrm>
          <a:off x="0" y="0"/>
          <a:ext cx="0" cy="0"/>
          <a:chOff x="0" y="0"/>
          <a:chExt cx="0" cy="0"/>
        </a:xfrm>
      </p:grpSpPr>
      <p:sp>
        <p:nvSpPr>
          <p:cNvPr id="78" name="Google Shape;78;p129"/>
          <p:cNvSpPr txBox="1"/>
          <p:nvPr>
            <p:ph type="title"/>
          </p:nvPr>
        </p:nvSpPr>
        <p:spPr>
          <a:xfrm>
            <a:off x="609599" y="609600"/>
            <a:ext cx="6347713"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3600"/>
              <a:buFont typeface="Trebuchet M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9"/>
          <p:cNvSpPr txBox="1"/>
          <p:nvPr>
            <p:ph idx="1" type="body"/>
          </p:nvPr>
        </p:nvSpPr>
        <p:spPr>
          <a:xfrm>
            <a:off x="609599" y="2160983"/>
            <a:ext cx="3090672"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80" name="Google Shape;80;p129"/>
          <p:cNvSpPr txBox="1"/>
          <p:nvPr>
            <p:ph idx="2" type="body"/>
          </p:nvPr>
        </p:nvSpPr>
        <p:spPr>
          <a:xfrm>
            <a:off x="609599" y="2737246"/>
            <a:ext cx="3090672" cy="3304117"/>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81" name="Google Shape;81;p129"/>
          <p:cNvSpPr txBox="1"/>
          <p:nvPr>
            <p:ph idx="3" type="body"/>
          </p:nvPr>
        </p:nvSpPr>
        <p:spPr>
          <a:xfrm>
            <a:off x="3866640" y="2160983"/>
            <a:ext cx="3090672"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82" name="Google Shape;82;p129"/>
          <p:cNvSpPr txBox="1"/>
          <p:nvPr>
            <p:ph idx="4" type="body"/>
          </p:nvPr>
        </p:nvSpPr>
        <p:spPr>
          <a:xfrm>
            <a:off x="3866640" y="2737246"/>
            <a:ext cx="3090672" cy="3304117"/>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83" name="Google Shape;83;p129"/>
          <p:cNvSpPr txBox="1"/>
          <p:nvPr>
            <p:ph idx="10" type="dt"/>
          </p:nvPr>
        </p:nvSpPr>
        <p:spPr>
          <a:xfrm>
            <a:off x="5405258" y="6041363"/>
            <a:ext cx="68413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29"/>
          <p:cNvSpPr txBox="1"/>
          <p:nvPr>
            <p:ph idx="11" type="ftr"/>
          </p:nvPr>
        </p:nvSpPr>
        <p:spPr>
          <a:xfrm>
            <a:off x="609599" y="6041363"/>
            <a:ext cx="462297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29"/>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sz="140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 name="Shape 86"/>
        <p:cNvGrpSpPr/>
        <p:nvPr/>
      </p:nvGrpSpPr>
      <p:grpSpPr>
        <a:xfrm>
          <a:off x="0" y="0"/>
          <a:ext cx="0" cy="0"/>
          <a:chOff x="0" y="0"/>
          <a:chExt cx="0" cy="0"/>
        </a:xfrm>
      </p:grpSpPr>
      <p:sp>
        <p:nvSpPr>
          <p:cNvPr id="87" name="Google Shape;87;p130"/>
          <p:cNvSpPr txBox="1"/>
          <p:nvPr>
            <p:ph type="title"/>
          </p:nvPr>
        </p:nvSpPr>
        <p:spPr>
          <a:xfrm>
            <a:off x="609599" y="1498604"/>
            <a:ext cx="2790182" cy="1278466"/>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2000"/>
              <a:buFont typeface="Trebuchet MS"/>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30"/>
          <p:cNvSpPr txBox="1"/>
          <p:nvPr>
            <p:ph idx="1" type="body"/>
          </p:nvPr>
        </p:nvSpPr>
        <p:spPr>
          <a:xfrm>
            <a:off x="3571275" y="514925"/>
            <a:ext cx="3386037" cy="5526437"/>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89" name="Google Shape;89;p130"/>
          <p:cNvSpPr txBox="1"/>
          <p:nvPr>
            <p:ph idx="2" type="body"/>
          </p:nvPr>
        </p:nvSpPr>
        <p:spPr>
          <a:xfrm>
            <a:off x="609599" y="2777069"/>
            <a:ext cx="2790182" cy="258444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840"/>
              <a:buNone/>
              <a:defRPr sz="1050"/>
            </a:lvl2pPr>
            <a:lvl3pPr indent="-228600" lvl="2" marL="1371600" algn="l">
              <a:spcBef>
                <a:spcPts val="1000"/>
              </a:spcBef>
              <a:spcAft>
                <a:spcPts val="0"/>
              </a:spcAft>
              <a:buSzPts val="720"/>
              <a:buNone/>
              <a:defRPr sz="900"/>
            </a:lvl3pPr>
            <a:lvl4pPr indent="-228600" lvl="3" marL="1828800" algn="l">
              <a:spcBef>
                <a:spcPts val="1000"/>
              </a:spcBef>
              <a:spcAft>
                <a:spcPts val="0"/>
              </a:spcAft>
              <a:buSzPts val="600"/>
              <a:buNone/>
              <a:defRPr sz="750"/>
            </a:lvl4pPr>
            <a:lvl5pPr indent="-228600" lvl="4" marL="2286000" algn="l">
              <a:spcBef>
                <a:spcPts val="1000"/>
              </a:spcBef>
              <a:spcAft>
                <a:spcPts val="0"/>
              </a:spcAft>
              <a:buSzPts val="600"/>
              <a:buNone/>
              <a:defRPr sz="750"/>
            </a:lvl5pPr>
            <a:lvl6pPr indent="-228600" lvl="5" marL="2743200" algn="l">
              <a:spcBef>
                <a:spcPts val="1000"/>
              </a:spcBef>
              <a:spcAft>
                <a:spcPts val="0"/>
              </a:spcAft>
              <a:buSzPts val="600"/>
              <a:buNone/>
              <a:defRPr sz="750"/>
            </a:lvl6pPr>
            <a:lvl7pPr indent="-228600" lvl="6" marL="3200400" algn="l">
              <a:spcBef>
                <a:spcPts val="1000"/>
              </a:spcBef>
              <a:spcAft>
                <a:spcPts val="0"/>
              </a:spcAft>
              <a:buSzPts val="600"/>
              <a:buNone/>
              <a:defRPr sz="750"/>
            </a:lvl7pPr>
            <a:lvl8pPr indent="-228600" lvl="7" marL="3657600" algn="l">
              <a:spcBef>
                <a:spcPts val="1000"/>
              </a:spcBef>
              <a:spcAft>
                <a:spcPts val="0"/>
              </a:spcAft>
              <a:buSzPts val="600"/>
              <a:buNone/>
              <a:defRPr sz="750"/>
            </a:lvl8pPr>
            <a:lvl9pPr indent="-228600" lvl="8" marL="4114800" algn="l">
              <a:spcBef>
                <a:spcPts val="1000"/>
              </a:spcBef>
              <a:spcAft>
                <a:spcPts val="0"/>
              </a:spcAft>
              <a:buSzPts val="600"/>
              <a:buNone/>
              <a:defRPr sz="750"/>
            </a:lvl9pPr>
          </a:lstStyle>
          <a:p/>
        </p:txBody>
      </p:sp>
      <p:sp>
        <p:nvSpPr>
          <p:cNvPr id="90" name="Google Shape;90;p130"/>
          <p:cNvSpPr txBox="1"/>
          <p:nvPr>
            <p:ph idx="10" type="dt"/>
          </p:nvPr>
        </p:nvSpPr>
        <p:spPr>
          <a:xfrm>
            <a:off x="5405258" y="6041363"/>
            <a:ext cx="68413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30"/>
          <p:cNvSpPr txBox="1"/>
          <p:nvPr>
            <p:ph idx="11" type="ftr"/>
          </p:nvPr>
        </p:nvSpPr>
        <p:spPr>
          <a:xfrm>
            <a:off x="609599" y="6041363"/>
            <a:ext cx="462297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30"/>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sz="140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121"/>
          <p:cNvGrpSpPr/>
          <p:nvPr/>
        </p:nvGrpSpPr>
        <p:grpSpPr>
          <a:xfrm>
            <a:off x="-8467" y="-8468"/>
            <a:ext cx="9169805" cy="6874935"/>
            <a:chOff x="-8467" y="-8468"/>
            <a:chExt cx="9169805" cy="6874935"/>
          </a:xfrm>
        </p:grpSpPr>
        <p:sp>
          <p:nvSpPr>
            <p:cNvPr id="11" name="Google Shape;11;p121"/>
            <p:cNvSpPr/>
            <p:nvPr/>
          </p:nvSpPr>
          <p:spPr>
            <a:xfrm>
              <a:off x="-8467" y="4013200"/>
              <a:ext cx="457200" cy="2853267"/>
            </a:xfrm>
            <a:custGeom>
              <a:rect b="b" l="l" r="r" t="t"/>
              <a:pathLst>
                <a:path extrusionOk="0" h="2853267" w="457200">
                  <a:moveTo>
                    <a:pt x="0" y="0"/>
                  </a:moveTo>
                  <a:lnTo>
                    <a:pt x="457200" y="2853267"/>
                  </a:lnTo>
                  <a:lnTo>
                    <a:pt x="0" y="2844800"/>
                  </a:lnTo>
                  <a:cubicBezTo>
                    <a:pt x="2822" y="1905000"/>
                    <a:pt x="5645" y="965200"/>
                    <a:pt x="0" y="0"/>
                  </a:cubicBezTo>
                  <a:close/>
                </a:path>
              </a:pathLst>
            </a:custGeom>
            <a:solidFill>
              <a:schemeClr val="accent1">
                <a:alpha val="84705"/>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 name="Google Shape;12;p121"/>
            <p:cNvCxnSpPr/>
            <p:nvPr/>
          </p:nvCxnSpPr>
          <p:spPr>
            <a:xfrm flipH="1" rot="10800000">
              <a:off x="5130830" y="4175605"/>
              <a:ext cx="4022475" cy="2682396"/>
            </a:xfrm>
            <a:prstGeom prst="straightConnector1">
              <a:avLst/>
            </a:prstGeom>
            <a:noFill/>
            <a:ln cap="flat" cmpd="sng" w="9525">
              <a:solidFill>
                <a:srgbClr val="D8D8D8"/>
              </a:solidFill>
              <a:prstDash val="solid"/>
              <a:round/>
              <a:headEnd len="sm" w="sm" type="none"/>
              <a:tailEnd len="sm" w="sm" type="none"/>
            </a:ln>
          </p:spPr>
        </p:cxnSp>
        <p:cxnSp>
          <p:nvCxnSpPr>
            <p:cNvPr id="13" name="Google Shape;13;p121"/>
            <p:cNvCxnSpPr/>
            <p:nvPr/>
          </p:nvCxnSpPr>
          <p:spPr>
            <a:xfrm>
              <a:off x="7042707" y="0"/>
              <a:ext cx="1219200" cy="6858000"/>
            </a:xfrm>
            <a:prstGeom prst="straightConnector1">
              <a:avLst/>
            </a:prstGeom>
            <a:noFill/>
            <a:ln cap="flat" cmpd="sng" w="9525">
              <a:solidFill>
                <a:srgbClr val="BFBFBF"/>
              </a:solidFill>
              <a:prstDash val="solid"/>
              <a:round/>
              <a:headEnd len="sm" w="sm" type="none"/>
              <a:tailEnd len="sm" w="sm" type="none"/>
            </a:ln>
          </p:spPr>
        </p:cxnSp>
        <p:sp>
          <p:nvSpPr>
            <p:cNvPr id="14" name="Google Shape;14;p121"/>
            <p:cNvSpPr/>
            <p:nvPr/>
          </p:nvSpPr>
          <p:spPr>
            <a:xfrm>
              <a:off x="6891896" y="1"/>
              <a:ext cx="2269442" cy="6866466"/>
            </a:xfrm>
            <a:custGeom>
              <a:rect b="b" l="l" r="r" t="t"/>
              <a:pathLst>
                <a:path extrusionOk="0" h="6866466" w="2269442">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2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121"/>
            <p:cNvSpPr/>
            <p:nvPr/>
          </p:nvSpPr>
          <p:spPr>
            <a:xfrm>
              <a:off x="7205158" y="-8467"/>
              <a:ext cx="1948147" cy="6866467"/>
            </a:xfrm>
            <a:custGeom>
              <a:rect b="b" l="l" r="r" t="t"/>
              <a:pathLst>
                <a:path extrusionOk="0" h="6866467" w="194814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21"/>
            <p:cNvSpPr/>
            <p:nvPr/>
          </p:nvSpPr>
          <p:spPr>
            <a:xfrm>
              <a:off x="6637896" y="3920066"/>
              <a:ext cx="2513565" cy="2937933"/>
            </a:xfrm>
            <a:custGeom>
              <a:rect b="b" l="l" r="r" t="t"/>
              <a:pathLst>
                <a:path extrusionOk="0" h="3810000" w="3259667">
                  <a:moveTo>
                    <a:pt x="0" y="3810000"/>
                  </a:moveTo>
                  <a:lnTo>
                    <a:pt x="3251200" y="0"/>
                  </a:lnTo>
                  <a:cubicBezTo>
                    <a:pt x="3254022" y="1270000"/>
                    <a:pt x="3256845" y="2540000"/>
                    <a:pt x="3259667" y="3810000"/>
                  </a:cubicBezTo>
                  <a:lnTo>
                    <a:pt x="0" y="3810000"/>
                  </a:lnTo>
                  <a:close/>
                </a:path>
              </a:pathLst>
            </a:custGeom>
            <a:solidFill>
              <a:schemeClr val="accent2">
                <a:alpha val="71764"/>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121"/>
            <p:cNvSpPr/>
            <p:nvPr/>
          </p:nvSpPr>
          <p:spPr>
            <a:xfrm>
              <a:off x="7010429" y="-8467"/>
              <a:ext cx="2142876" cy="6866467"/>
            </a:xfrm>
            <a:custGeom>
              <a:rect b="b" l="l" r="r" t="t"/>
              <a:pathLst>
                <a:path extrusionOk="0" h="6866467" w="2853267">
                  <a:moveTo>
                    <a:pt x="0" y="0"/>
                  </a:moveTo>
                  <a:lnTo>
                    <a:pt x="2472267" y="6866467"/>
                  </a:lnTo>
                  <a:lnTo>
                    <a:pt x="2853267" y="6858000"/>
                  </a:lnTo>
                  <a:lnTo>
                    <a:pt x="2853267" y="0"/>
                  </a:lnTo>
                  <a:lnTo>
                    <a:pt x="0" y="0"/>
                  </a:lnTo>
                  <a:close/>
                </a:path>
              </a:pathLst>
            </a:custGeom>
            <a:solidFill>
              <a:srgbClr val="3F7818">
                <a:alpha val="69803"/>
              </a:srgbClr>
            </a:solidFill>
            <a:ln>
              <a:noFill/>
            </a:ln>
          </p:spPr>
        </p:sp>
        <p:sp>
          <p:nvSpPr>
            <p:cNvPr id="18" name="Google Shape;18;p121"/>
            <p:cNvSpPr/>
            <p:nvPr/>
          </p:nvSpPr>
          <p:spPr>
            <a:xfrm>
              <a:off x="8295776" y="-8467"/>
              <a:ext cx="857530" cy="6866467"/>
            </a:xfrm>
            <a:custGeom>
              <a:rect b="b" l="l" r="r" t="t"/>
              <a:pathLst>
                <a:path extrusionOk="0" h="6866467" w="1286933">
                  <a:moveTo>
                    <a:pt x="1016000" y="0"/>
                  </a:moveTo>
                  <a:lnTo>
                    <a:pt x="0" y="6866467"/>
                  </a:lnTo>
                  <a:lnTo>
                    <a:pt x="1286933" y="6866467"/>
                  </a:lnTo>
                  <a:cubicBezTo>
                    <a:pt x="1284111" y="4577645"/>
                    <a:pt x="1281288" y="2288822"/>
                    <a:pt x="1278466" y="0"/>
                  </a:cubicBezTo>
                  <a:lnTo>
                    <a:pt x="1016000" y="0"/>
                  </a:lnTo>
                  <a:close/>
                </a:path>
              </a:pathLst>
            </a:custGeom>
            <a:solidFill>
              <a:srgbClr val="BFE471">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121"/>
            <p:cNvSpPr/>
            <p:nvPr/>
          </p:nvSpPr>
          <p:spPr>
            <a:xfrm>
              <a:off x="8077231" y="-8468"/>
              <a:ext cx="1066770" cy="6866467"/>
            </a:xfrm>
            <a:custGeom>
              <a:rect b="b" l="l" r="r" t="t"/>
              <a:pathLst>
                <a:path extrusionOk="0" h="6866467" w="1270244">
                  <a:moveTo>
                    <a:pt x="0" y="0"/>
                  </a:moveTo>
                  <a:lnTo>
                    <a:pt x="1117600" y="6866467"/>
                  </a:lnTo>
                  <a:lnTo>
                    <a:pt x="1270000" y="6866467"/>
                  </a:lnTo>
                  <a:cubicBezTo>
                    <a:pt x="1272822" y="4574822"/>
                    <a:pt x="1250245" y="2291645"/>
                    <a:pt x="1253067" y="0"/>
                  </a:cubicBezTo>
                  <a:lnTo>
                    <a:pt x="0" y="0"/>
                  </a:lnTo>
                  <a:close/>
                </a:path>
              </a:pathLst>
            </a:custGeom>
            <a:solidFill>
              <a:schemeClr val="accent1">
                <a:alpha val="64705"/>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121"/>
            <p:cNvSpPr/>
            <p:nvPr/>
          </p:nvSpPr>
          <p:spPr>
            <a:xfrm>
              <a:off x="8060297" y="4893733"/>
              <a:ext cx="1094086" cy="1964267"/>
            </a:xfrm>
            <a:custGeom>
              <a:rect b="b" l="l" r="r" t="t"/>
              <a:pathLst>
                <a:path extrusionOk="0" h="3268133" w="18203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121"/>
          <p:cNvSpPr txBox="1"/>
          <p:nvPr>
            <p:ph type="title"/>
          </p:nvPr>
        </p:nvSpPr>
        <p:spPr>
          <a:xfrm>
            <a:off x="609599" y="609600"/>
            <a:ext cx="6347713" cy="1320800"/>
          </a:xfrm>
          <a:prstGeom prst="rect">
            <a:avLst/>
          </a:prstGeom>
          <a:noFill/>
          <a:ln>
            <a:noFill/>
          </a:ln>
        </p:spPr>
        <p:txBody>
          <a:bodyPr anchorCtr="0" anchor="t" bIns="45700" lIns="91425" spcFirstLastPara="1" rIns="91425" wrap="square" tIns="45700">
            <a:normAutofit/>
          </a:bodyPr>
          <a:lstStyle>
            <a:lvl1pPr lvl="0" marR="0" rtl="0" algn="l">
              <a:spcBef>
                <a:spcPts val="0"/>
              </a:spcBef>
              <a:spcAft>
                <a:spcPts val="0"/>
              </a:spcAft>
              <a:buClr>
                <a:schemeClr val="accent1"/>
              </a:buClr>
              <a:buSzPts val="3600"/>
              <a:buFont typeface="Trebuchet MS"/>
              <a:buNone/>
              <a:defRPr b="0" i="0" sz="3600" u="none" cap="none" strike="noStrike">
                <a:solidFill>
                  <a:schemeClr val="accent1"/>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22" name="Google Shape;22;p121"/>
          <p:cNvSpPr txBox="1"/>
          <p:nvPr>
            <p:ph idx="1" type="body"/>
          </p:nvPr>
        </p:nvSpPr>
        <p:spPr>
          <a:xfrm>
            <a:off x="609599" y="2160590"/>
            <a:ext cx="6347714" cy="3880773"/>
          </a:xfrm>
          <a:prstGeom prst="rect">
            <a:avLst/>
          </a:prstGeom>
          <a:noFill/>
          <a:ln>
            <a:noFill/>
          </a:ln>
        </p:spPr>
        <p:txBody>
          <a:bodyPr anchorCtr="0" anchor="t" bIns="45700" lIns="91425" spcFirstLastPara="1" rIns="91425" wrap="square" tIns="45700">
            <a:normAutofit/>
          </a:bodyPr>
          <a:lstStyle>
            <a:lvl1pPr indent="-320040" lvl="0" marL="457200" marR="0" rtl="0" algn="l">
              <a:spcBef>
                <a:spcPts val="1000"/>
              </a:spcBef>
              <a:spcAft>
                <a:spcPts val="0"/>
              </a:spcAft>
              <a:buClr>
                <a:schemeClr val="accent1"/>
              </a:buClr>
              <a:buSzPts val="1440"/>
              <a:buFont typeface="Noto Sans Symbols"/>
              <a:buChar char="►"/>
              <a:defRPr b="0" i="0" sz="1800" u="none" cap="none" strike="noStrike">
                <a:solidFill>
                  <a:srgbClr val="3F3F3F"/>
                </a:solidFill>
                <a:latin typeface="Trebuchet MS"/>
                <a:ea typeface="Trebuchet MS"/>
                <a:cs typeface="Trebuchet MS"/>
                <a:sym typeface="Trebuchet MS"/>
              </a:defRPr>
            </a:lvl1pPr>
            <a:lvl2pPr indent="-309880" lvl="1" marL="914400" marR="0" rtl="0" algn="l">
              <a:spcBef>
                <a:spcPts val="1000"/>
              </a:spcBef>
              <a:spcAft>
                <a:spcPts val="0"/>
              </a:spcAft>
              <a:buClr>
                <a:schemeClr val="accent1"/>
              </a:buClr>
              <a:buSzPts val="1280"/>
              <a:buFont typeface="Noto Sans Symbols"/>
              <a:buChar char="►"/>
              <a:defRPr b="0" i="0" sz="1600" u="none" cap="none" strike="noStrike">
                <a:solidFill>
                  <a:srgbClr val="3F3F3F"/>
                </a:solidFill>
                <a:latin typeface="Trebuchet MS"/>
                <a:ea typeface="Trebuchet MS"/>
                <a:cs typeface="Trebuchet MS"/>
                <a:sym typeface="Trebuchet MS"/>
              </a:defRPr>
            </a:lvl2pPr>
            <a:lvl3pPr indent="-299719" lvl="2" marL="1371600" marR="0" rtl="0" algn="l">
              <a:spcBef>
                <a:spcPts val="1000"/>
              </a:spcBef>
              <a:spcAft>
                <a:spcPts val="0"/>
              </a:spcAft>
              <a:buClr>
                <a:schemeClr val="accent1"/>
              </a:buClr>
              <a:buSzPts val="1120"/>
              <a:buFont typeface="Noto Sans Symbols"/>
              <a:buChar char="►"/>
              <a:defRPr b="0" i="0" sz="1400" u="none" cap="none" strike="noStrike">
                <a:solidFill>
                  <a:srgbClr val="3F3F3F"/>
                </a:solidFill>
                <a:latin typeface="Trebuchet MS"/>
                <a:ea typeface="Trebuchet MS"/>
                <a:cs typeface="Trebuchet MS"/>
                <a:sym typeface="Trebuchet MS"/>
              </a:defRPr>
            </a:lvl3pPr>
            <a:lvl4pPr indent="-289560" lvl="3" marL="1828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4pPr>
            <a:lvl5pPr indent="-289560" lvl="4" marL="22860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5pPr>
            <a:lvl6pPr indent="-289560" lvl="5" marL="27432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6pPr>
            <a:lvl7pPr indent="-289560" lvl="6" marL="32004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7pPr>
            <a:lvl8pPr indent="-289559" lvl="7" marL="36576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8pPr>
            <a:lvl9pPr indent="-289559" lvl="8" marL="4114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23" name="Google Shape;23;p121"/>
          <p:cNvSpPr txBox="1"/>
          <p:nvPr>
            <p:ph idx="10" type="dt"/>
          </p:nvPr>
        </p:nvSpPr>
        <p:spPr>
          <a:xfrm>
            <a:off x="5405258" y="6041363"/>
            <a:ext cx="684132"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rgbClr val="888888"/>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24" name="Google Shape;24;p121"/>
          <p:cNvSpPr txBox="1"/>
          <p:nvPr>
            <p:ph idx="11" type="ftr"/>
          </p:nvPr>
        </p:nvSpPr>
        <p:spPr>
          <a:xfrm>
            <a:off x="609599" y="6041363"/>
            <a:ext cx="4622973"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25" name="Google Shape;25;p121"/>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chemeClr val="accent1"/>
                </a:solidFill>
                <a:latin typeface="Trebuchet MS"/>
                <a:ea typeface="Trebuchet MS"/>
                <a:cs typeface="Trebuchet MS"/>
                <a:sym typeface="Trebuchet MS"/>
              </a:defRPr>
            </a:lvl1pPr>
            <a:lvl2pPr indent="0" lvl="1" marL="0" marR="0" rtl="0" algn="r">
              <a:spcBef>
                <a:spcPts val="0"/>
              </a:spcBef>
              <a:buNone/>
              <a:defRPr b="0" i="0" sz="900" u="none" cap="none" strike="noStrike">
                <a:solidFill>
                  <a:schemeClr val="accent1"/>
                </a:solidFill>
                <a:latin typeface="Trebuchet MS"/>
                <a:ea typeface="Trebuchet MS"/>
                <a:cs typeface="Trebuchet MS"/>
                <a:sym typeface="Trebuchet MS"/>
              </a:defRPr>
            </a:lvl2pPr>
            <a:lvl3pPr indent="0" lvl="2" marL="0" marR="0" rtl="0" algn="r">
              <a:spcBef>
                <a:spcPts val="0"/>
              </a:spcBef>
              <a:buNone/>
              <a:defRPr b="0" i="0" sz="900" u="none" cap="none" strike="noStrike">
                <a:solidFill>
                  <a:schemeClr val="accent1"/>
                </a:solidFill>
                <a:latin typeface="Trebuchet MS"/>
                <a:ea typeface="Trebuchet MS"/>
                <a:cs typeface="Trebuchet MS"/>
                <a:sym typeface="Trebuchet MS"/>
              </a:defRPr>
            </a:lvl3pPr>
            <a:lvl4pPr indent="0" lvl="3" marL="0" marR="0" rtl="0" algn="r">
              <a:spcBef>
                <a:spcPts val="0"/>
              </a:spcBef>
              <a:buNone/>
              <a:defRPr b="0" i="0" sz="900" u="none" cap="none" strike="noStrike">
                <a:solidFill>
                  <a:schemeClr val="accent1"/>
                </a:solidFill>
                <a:latin typeface="Trebuchet MS"/>
                <a:ea typeface="Trebuchet MS"/>
                <a:cs typeface="Trebuchet MS"/>
                <a:sym typeface="Trebuchet MS"/>
              </a:defRPr>
            </a:lvl4pPr>
            <a:lvl5pPr indent="0" lvl="4" marL="0" marR="0" rtl="0" algn="r">
              <a:spcBef>
                <a:spcPts val="0"/>
              </a:spcBef>
              <a:buNone/>
              <a:defRPr b="0" i="0" sz="900" u="none" cap="none" strike="noStrike">
                <a:solidFill>
                  <a:schemeClr val="accent1"/>
                </a:solidFill>
                <a:latin typeface="Trebuchet MS"/>
                <a:ea typeface="Trebuchet MS"/>
                <a:cs typeface="Trebuchet MS"/>
                <a:sym typeface="Trebuchet MS"/>
              </a:defRPr>
            </a:lvl5pPr>
            <a:lvl6pPr indent="0" lvl="5" marL="0" marR="0" rtl="0" algn="r">
              <a:spcBef>
                <a:spcPts val="0"/>
              </a:spcBef>
              <a:buNone/>
              <a:defRPr b="0" i="0" sz="900" u="none" cap="none" strike="noStrike">
                <a:solidFill>
                  <a:schemeClr val="accent1"/>
                </a:solidFill>
                <a:latin typeface="Trebuchet MS"/>
                <a:ea typeface="Trebuchet MS"/>
                <a:cs typeface="Trebuchet MS"/>
                <a:sym typeface="Trebuchet MS"/>
              </a:defRPr>
            </a:lvl6pPr>
            <a:lvl7pPr indent="0" lvl="6" marL="0" marR="0" rtl="0" algn="r">
              <a:spcBef>
                <a:spcPts val="0"/>
              </a:spcBef>
              <a:buNone/>
              <a:defRPr b="0" i="0" sz="900" u="none" cap="none" strike="noStrike">
                <a:solidFill>
                  <a:schemeClr val="accent1"/>
                </a:solidFill>
                <a:latin typeface="Trebuchet MS"/>
                <a:ea typeface="Trebuchet MS"/>
                <a:cs typeface="Trebuchet MS"/>
                <a:sym typeface="Trebuchet MS"/>
              </a:defRPr>
            </a:lvl7pPr>
            <a:lvl8pPr indent="0" lvl="7" marL="0" marR="0" rtl="0" algn="r">
              <a:spcBef>
                <a:spcPts val="0"/>
              </a:spcBef>
              <a:buNone/>
              <a:defRPr b="0" i="0" sz="900" u="none" cap="none" strike="noStrike">
                <a:solidFill>
                  <a:schemeClr val="accent1"/>
                </a:solidFill>
                <a:latin typeface="Trebuchet MS"/>
                <a:ea typeface="Trebuchet MS"/>
                <a:cs typeface="Trebuchet MS"/>
                <a:sym typeface="Trebuchet MS"/>
              </a:defRPr>
            </a:lvl8pPr>
            <a:lvl9pPr indent="0" lvl="8" marL="0" marR="0" rtl="0" algn="r">
              <a:spcBef>
                <a:spcPts val="0"/>
              </a:spcBef>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sz="1400"/>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gradschool.princeton.edu/academics/fields-study/operations-research-and-financial-engineering" TargetMode="External"/><Relationship Id="rId4" Type="http://schemas.openxmlformats.org/officeDocument/2006/relationships/hyperlink" Target="https://www.investopedia.com/articles/financialcareers/08/quants-quantitative-analyst.asp"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3.png"/><Relationship Id="rId4" Type="http://schemas.openxmlformats.org/officeDocument/2006/relationships/image" Target="../media/image16.jpg"/><Relationship Id="rId5" Type="http://schemas.openxmlformats.org/officeDocument/2006/relationships/image" Target="../media/image2.png"/><Relationship Id="rId6" Type="http://schemas.openxmlformats.org/officeDocument/2006/relationships/image" Target="../media/image1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new.abb.com/mining/mineoptimize/digital-applications/power-process-control" TargetMode="External"/><Relationship Id="rId4" Type="http://schemas.openxmlformats.org/officeDocument/2006/relationships/hyperlink" Target="https://new.abb.com/mining/mineoptimize/digital-applications/advanced-process-control" TargetMode="External"/><Relationship Id="rId5" Type="http://schemas.openxmlformats.org/officeDocument/2006/relationships/hyperlink" Target="https://new.abb.com/mining/mineoptimize/digital-applications/asset-management" TargetMode="External"/><Relationship Id="rId6" Type="http://schemas.openxmlformats.org/officeDocument/2006/relationships/hyperlink" Target="https://new.abb.com/mining/mineoptimize/digital-applications/operations" TargetMode="External"/><Relationship Id="rId7" Type="http://schemas.openxmlformats.org/officeDocument/2006/relationships/hyperlink" Target="https://new.abb.com/mining/mineoptimize/digital-applications/operations/knowledge-manager"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8.png"/><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2.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14.png"/><Relationship Id="rId4" Type="http://schemas.openxmlformats.org/officeDocument/2006/relationships/image" Target="../media/image22.png"/><Relationship Id="rId5"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1.png"/><Relationship Id="rId4" Type="http://schemas.openxmlformats.org/officeDocument/2006/relationships/image" Target="../media/image2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2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vmlDrawing" Target="../drawings/vmlDrawing1.vml"/><Relationship Id="rId4" Type="http://schemas.openxmlformats.org/officeDocument/2006/relationships/oleObject" Target="../embeddings/oleObject1.bin"/><Relationship Id="rId5" Type="http://schemas.openxmlformats.org/officeDocument/2006/relationships/oleObject" Target="../embeddings/oleObject1.bin"/><Relationship Id="rId6" Type="http://schemas.openxmlformats.org/officeDocument/2006/relationships/image" Target="../media/image2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3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hyperlink" Target="http://www.scienceofbetter.org/can_do/success_stories/anzmacs.htm" TargetMode="External"/><Relationship Id="rId4" Type="http://schemas.openxmlformats.org/officeDocument/2006/relationships/hyperlink" Target="http://www.scienceofbetter.org/can_do/success_stories/drrcan.htm" TargetMode="External"/><Relationship Id="rId9" Type="http://schemas.openxmlformats.org/officeDocument/2006/relationships/hyperlink" Target="http://www.scienceofbetter.org/can_do/success_stories/cdmifgdp.htm" TargetMode="External"/><Relationship Id="rId5" Type="http://schemas.openxmlformats.org/officeDocument/2006/relationships/hyperlink" Target="http://www.scienceofbetter.org/can_do/success_stories/bhoidsic.htm" TargetMode="External"/><Relationship Id="rId6" Type="http://schemas.openxmlformats.org/officeDocument/2006/relationships/hyperlink" Target="http://www.scienceofbetter.org/can_do/success_stories/dwsbt.htm" TargetMode="External"/><Relationship Id="rId7" Type="http://schemas.openxmlformats.org/officeDocument/2006/relationships/hyperlink" Target="http://www.scienceofbetter.org/can_do/success_stories/psrcpr.htm" TargetMode="External"/><Relationship Id="rId8" Type="http://schemas.openxmlformats.org/officeDocument/2006/relationships/hyperlink" Target="http://www.scienceofbetter.org/can_do/success_stories/fcrca.htm"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hyperlink" Target="http://www.scienceofbetter.org/can_do/success_stories/opvtfmc.htm" TargetMode="External"/><Relationship Id="rId4" Type="http://schemas.openxmlformats.org/officeDocument/2006/relationships/hyperlink" Target="http://www.scienceofbetter.org/can_do/success_stories/cnbmosgm.htm" TargetMode="External"/><Relationship Id="rId5" Type="http://schemas.openxmlformats.org/officeDocument/2006/relationships/hyperlink" Target="http://www.scienceofbetter.org/can_do/success_stories/mascdi.htm" TargetMode="External"/><Relationship Id="rId6" Type="http://schemas.openxmlformats.org/officeDocument/2006/relationships/hyperlink" Target="http://www.scienceofbetter.org/can_do/success_stories/eescmipsg.htm" TargetMode="External"/><Relationship Id="rId7" Type="http://schemas.openxmlformats.org/officeDocument/2006/relationships/hyperlink" Target="http://www.scienceofbetter.org/can_do/success_stories/opptjwc.htm" TargetMode="External"/><Relationship Id="rId8" Type="http://schemas.openxmlformats.org/officeDocument/2006/relationships/hyperlink" Target="http://www.scienceofbetter.org/can_do/success_stories/ipfjs.htm"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hyperlink" Target="http://www.scienceofbetter.org/can_do/success_stories/pabmis.htm" TargetMode="External"/><Relationship Id="rId4" Type="http://schemas.openxmlformats.org/officeDocument/2006/relationships/hyperlink" Target="http://www.scienceofbetter.org/can_do/success_stories/tnramwf.htm" TargetMode="External"/><Relationship Id="rId9" Type="http://schemas.openxmlformats.org/officeDocument/2006/relationships/hyperlink" Target="http://www.scienceofbetter.org/can_do/success_stories/scmctic.htm" TargetMode="External"/><Relationship Id="rId5" Type="http://schemas.openxmlformats.org/officeDocument/2006/relationships/hyperlink" Target="http://www.scienceofbetter.org/can_do/success_stories/smimlic.htm" TargetMode="External"/><Relationship Id="rId6" Type="http://schemas.openxmlformats.org/officeDocument/2006/relationships/hyperlink" Target="http://www.scienceofbetter.org/can_do/success_stories/iarpn.htm" TargetMode="External"/><Relationship Id="rId7" Type="http://schemas.openxmlformats.org/officeDocument/2006/relationships/hyperlink" Target="http://www.scienceofbetter.org/can_do/success_stories/scbpppc.htm" TargetMode="External"/><Relationship Id="rId8" Type="http://schemas.openxmlformats.org/officeDocument/2006/relationships/hyperlink" Target="http://www.scienceofbetter.org/can_do/success_stories/roimobdmm.htm"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hyperlink" Target="http://www.scienceofbetter.org/can_do/success_stories/siiltsp.htm" TargetMode="External"/><Relationship Id="rId4" Type="http://schemas.openxmlformats.org/officeDocument/2006/relationships/hyperlink" Target="http://www.scienceofbetter.org/can_do/success_stories/mscscs.htm" TargetMode="External"/><Relationship Id="rId9" Type="http://schemas.openxmlformats.org/officeDocument/2006/relationships/hyperlink" Target="http://www.scienceofbetter.org/can_do/success_stories/dswvmpl.htm" TargetMode="External"/><Relationship Id="rId5" Type="http://schemas.openxmlformats.org/officeDocument/2006/relationships/hyperlink" Target="http://www.scienceofbetter.org/can_do/success_stories/tpiidm.htm" TargetMode="External"/><Relationship Id="rId6" Type="http://schemas.openxmlformats.org/officeDocument/2006/relationships/hyperlink" Target="http://www.scienceofbetter.org/can_do/success_stories/rusar.htm" TargetMode="External"/><Relationship Id="rId7" Type="http://schemas.openxmlformats.org/officeDocument/2006/relationships/hyperlink" Target="http://www.scienceofbetter.org/can_do/success_stories/hnwusde.htm" TargetMode="External"/><Relationship Id="rId8" Type="http://schemas.openxmlformats.org/officeDocument/2006/relationships/hyperlink" Target="http://www.scienceofbetter.org/can_do/success_stories/mepdu.htm"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
          <p:cNvSpPr txBox="1"/>
          <p:nvPr>
            <p:ph type="ctrTitle"/>
          </p:nvPr>
        </p:nvSpPr>
        <p:spPr>
          <a:xfrm>
            <a:off x="611560" y="2708920"/>
            <a:ext cx="7772400" cy="1755031"/>
          </a:xfrm>
          <a:prstGeom prst="rect">
            <a:avLst/>
          </a:prstGeom>
          <a:noFill/>
          <a:ln>
            <a:noFill/>
          </a:ln>
        </p:spPr>
        <p:txBody>
          <a:bodyPr anchorCtr="0" anchor="b" bIns="45700" lIns="91425" spcFirstLastPara="1" rIns="91425" wrap="square" tIns="45700">
            <a:normAutofit fontScale="90000"/>
          </a:bodyPr>
          <a:lstStyle/>
          <a:p>
            <a:pPr indent="0" lvl="0" marL="0" rtl="0" algn="r">
              <a:spcBef>
                <a:spcPts val="0"/>
              </a:spcBef>
              <a:spcAft>
                <a:spcPts val="0"/>
              </a:spcAft>
              <a:buClr>
                <a:srgbClr val="0C0C0C"/>
              </a:buClr>
              <a:buSzPct val="100000"/>
              <a:buFont typeface="Trebuchet MS"/>
              <a:buNone/>
            </a:pPr>
            <a:r>
              <a:rPr lang="en-US" sz="3200">
                <a:solidFill>
                  <a:srgbClr val="0C0C0C"/>
                </a:solidFill>
              </a:rPr>
              <a:t>Dr. Siddhartha Agarwal</a:t>
            </a:r>
            <a:br>
              <a:rPr lang="en-US" sz="3200">
                <a:solidFill>
                  <a:srgbClr val="0C0C0C"/>
                </a:solidFill>
              </a:rPr>
            </a:br>
            <a:br>
              <a:rPr lang="en-US" sz="3200">
                <a:solidFill>
                  <a:srgbClr val="0C0C0C"/>
                </a:solidFill>
              </a:rPr>
            </a:br>
            <a:br>
              <a:rPr lang="en-US" sz="3200">
                <a:solidFill>
                  <a:srgbClr val="0C0C0C"/>
                </a:solidFill>
              </a:rPr>
            </a:br>
            <a:r>
              <a:rPr lang="en-US" sz="3200">
                <a:solidFill>
                  <a:srgbClr val="0C0C0C"/>
                </a:solidFill>
              </a:rPr>
              <a:t>MND 404 </a:t>
            </a:r>
            <a:r>
              <a:rPr lang="en-US" sz="3200">
                <a:solidFill>
                  <a:schemeClr val="dk1"/>
                </a:solidFill>
              </a:rPr>
              <a:t>Chapter 1</a:t>
            </a:r>
            <a:endParaRPr/>
          </a:p>
        </p:txBody>
      </p:sp>
      <p:sp>
        <p:nvSpPr>
          <p:cNvPr id="154" name="Google Shape;154;p1"/>
          <p:cNvSpPr txBox="1"/>
          <p:nvPr>
            <p:ph idx="1" type="subTitle"/>
          </p:nvPr>
        </p:nvSpPr>
        <p:spPr>
          <a:xfrm>
            <a:off x="697932" y="764704"/>
            <a:ext cx="8137525" cy="766762"/>
          </a:xfrm>
          <a:prstGeom prst="rect">
            <a:avLst/>
          </a:prstGeom>
          <a:noFill/>
          <a:ln>
            <a:noFill/>
          </a:ln>
        </p:spPr>
        <p:txBody>
          <a:bodyPr anchorCtr="0" anchor="t" bIns="45700" lIns="91425" spcFirstLastPara="1" rIns="91425" wrap="square" tIns="45700">
            <a:normAutofit fontScale="92500"/>
          </a:bodyPr>
          <a:lstStyle/>
          <a:p>
            <a:pPr indent="0" lvl="0" marL="0" rtl="0" algn="r">
              <a:spcBef>
                <a:spcPts val="0"/>
              </a:spcBef>
              <a:spcAft>
                <a:spcPts val="0"/>
              </a:spcAft>
              <a:buSzPct val="80000"/>
              <a:buNone/>
            </a:pPr>
            <a:r>
              <a:rPr lang="en-US" sz="4000"/>
              <a:t>Introduction to Mine Systems Engg.</a:t>
            </a:r>
            <a:endParaRPr/>
          </a:p>
        </p:txBody>
      </p:sp>
      <p:sp>
        <p:nvSpPr>
          <p:cNvPr id="155" name="Google Shape;155;p1"/>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0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0"/>
          <p:cNvSpPr txBox="1"/>
          <p:nvPr>
            <p:ph type="title"/>
          </p:nvPr>
        </p:nvSpPr>
        <p:spPr>
          <a:xfrm>
            <a:off x="685800" y="381000"/>
            <a:ext cx="7772400" cy="1143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History of OR</a:t>
            </a:r>
            <a:endParaRPr/>
          </a:p>
        </p:txBody>
      </p:sp>
      <p:sp>
        <p:nvSpPr>
          <p:cNvPr id="219" name="Google Shape;219;p10"/>
          <p:cNvSpPr txBox="1"/>
          <p:nvPr>
            <p:ph idx="1" type="body"/>
          </p:nvPr>
        </p:nvSpPr>
        <p:spPr>
          <a:xfrm>
            <a:off x="323850" y="1628775"/>
            <a:ext cx="8496300" cy="504031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SzPts val="2880"/>
              <a:buChar char="►"/>
            </a:pPr>
            <a:r>
              <a:rPr lang="en-US" sz="3600"/>
              <a:t>OR is a relatively new discipline. </a:t>
            </a:r>
            <a:endParaRPr sz="3600"/>
          </a:p>
          <a:p>
            <a:pPr indent="-342900" lvl="0" marL="342900" rtl="0" algn="l">
              <a:spcBef>
                <a:spcPts val="1000"/>
              </a:spcBef>
              <a:spcAft>
                <a:spcPts val="0"/>
              </a:spcAft>
              <a:buSzPts val="2880"/>
              <a:buChar char="►"/>
            </a:pPr>
            <a:r>
              <a:rPr lang="en-US" sz="3600"/>
              <a:t>70 years ago it would have been possible to study mathematics, physics or engineering at university it would not have been possible to study OR. </a:t>
            </a:r>
            <a:endParaRPr sz="3600"/>
          </a:p>
          <a:p>
            <a:pPr indent="-342900" lvl="0" marL="342900" rtl="0" algn="l">
              <a:spcBef>
                <a:spcPts val="1000"/>
              </a:spcBef>
              <a:spcAft>
                <a:spcPts val="0"/>
              </a:spcAft>
              <a:buSzPts val="2880"/>
              <a:buChar char="►"/>
            </a:pPr>
            <a:r>
              <a:rPr lang="en-US" sz="3600"/>
              <a:t>It was really only in the late 1930's that operationas research began in a systematic way.</a:t>
            </a:r>
            <a:endParaRPr sz="3600"/>
          </a:p>
          <a:p>
            <a:pPr indent="-160020" lvl="0" marL="342900" rtl="0" algn="l">
              <a:spcBef>
                <a:spcPts val="1000"/>
              </a:spcBef>
              <a:spcAft>
                <a:spcPts val="0"/>
              </a:spcAft>
              <a:buSzPts val="2880"/>
              <a:buNone/>
            </a:pPr>
            <a:r>
              <a:t/>
            </a:r>
            <a:endParaRPr sz="3600"/>
          </a:p>
        </p:txBody>
      </p:sp>
      <p:sp>
        <p:nvSpPr>
          <p:cNvPr id="220" name="Google Shape;220;p10"/>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0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100"/>
          <p:cNvSpPr txBox="1"/>
          <p:nvPr>
            <p:ph type="title"/>
          </p:nvPr>
        </p:nvSpPr>
        <p:spPr>
          <a:xfrm>
            <a:off x="609599" y="609600"/>
            <a:ext cx="6347713"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Merrill Lynch </a:t>
            </a:r>
            <a:r>
              <a:rPr lang="en-US" sz="2400">
                <a:solidFill>
                  <a:srgbClr val="0C0C0C"/>
                </a:solidFill>
              </a:rPr>
              <a:t>(con’t)</a:t>
            </a:r>
            <a:endParaRPr/>
          </a:p>
        </p:txBody>
      </p:sp>
      <p:sp>
        <p:nvSpPr>
          <p:cNvPr id="1063" name="Google Shape;1063;p100"/>
          <p:cNvSpPr txBox="1"/>
          <p:nvPr>
            <p:ph idx="1" type="body"/>
          </p:nvPr>
        </p:nvSpPr>
        <p:spPr>
          <a:xfrm>
            <a:off x="685800" y="2460625"/>
            <a:ext cx="7772400" cy="3635375"/>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Objectives and Requirements: Evaluate new products and pricing options, and options of online vs. traditional advisor-based services.</a:t>
            </a:r>
            <a:endParaRPr/>
          </a:p>
        </p:txBody>
      </p:sp>
      <p:sp>
        <p:nvSpPr>
          <p:cNvPr id="1064" name="Google Shape;1064;p100"/>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01"/>
          <p:cNvSpPr txBox="1"/>
          <p:nvPr>
            <p:ph type="title"/>
          </p:nvPr>
        </p:nvSpPr>
        <p:spPr>
          <a:xfrm>
            <a:off x="609599" y="609600"/>
            <a:ext cx="6347713"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Merrill Lynch </a:t>
            </a:r>
            <a:r>
              <a:rPr lang="en-US" sz="2400">
                <a:solidFill>
                  <a:srgbClr val="0C0C0C"/>
                </a:solidFill>
              </a:rPr>
              <a:t>(con’t)</a:t>
            </a:r>
            <a:endParaRPr/>
          </a:p>
        </p:txBody>
      </p:sp>
      <p:sp>
        <p:nvSpPr>
          <p:cNvPr id="1070" name="Google Shape;1070;p101"/>
          <p:cNvSpPr txBox="1"/>
          <p:nvPr>
            <p:ph idx="1" type="body"/>
          </p:nvPr>
        </p:nvSpPr>
        <p:spPr>
          <a:xfrm>
            <a:off x="685800" y="2065338"/>
            <a:ext cx="7772400" cy="400526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Model Structure: Merrill Lynch’s Management Science Group simulated client-choice behavior, allowing it to:</a:t>
            </a:r>
            <a:endParaRPr/>
          </a:p>
          <a:p>
            <a:pPr indent="-285750" lvl="1" marL="742950" rtl="0" algn="l">
              <a:spcBef>
                <a:spcPts val="1000"/>
              </a:spcBef>
              <a:spcAft>
                <a:spcPts val="0"/>
              </a:spcAft>
              <a:buSzPts val="1280"/>
              <a:buChar char="►"/>
            </a:pPr>
            <a:r>
              <a:rPr lang="en-US"/>
              <a:t>Evaluate the total revenue at risk</a:t>
            </a:r>
            <a:endParaRPr/>
          </a:p>
          <a:p>
            <a:pPr indent="-285750" lvl="1" marL="742950" rtl="0" algn="l">
              <a:spcBef>
                <a:spcPts val="1000"/>
              </a:spcBef>
              <a:spcAft>
                <a:spcPts val="0"/>
              </a:spcAft>
              <a:buSzPts val="1280"/>
              <a:buChar char="►"/>
            </a:pPr>
            <a:r>
              <a:rPr lang="en-US"/>
              <a:t>Assess the impact of various pricing schedules</a:t>
            </a:r>
            <a:endParaRPr/>
          </a:p>
          <a:p>
            <a:pPr indent="-285750" lvl="1" marL="742950" rtl="0" algn="l">
              <a:spcBef>
                <a:spcPts val="1000"/>
              </a:spcBef>
              <a:spcAft>
                <a:spcPts val="0"/>
              </a:spcAft>
              <a:buSzPts val="1280"/>
              <a:buChar char="►"/>
            </a:pPr>
            <a:r>
              <a:rPr lang="en-US"/>
              <a:t>Analyze the bottom-line impact of introducing different online and offline investment choices</a:t>
            </a:r>
            <a:endParaRPr/>
          </a:p>
        </p:txBody>
      </p:sp>
      <p:sp>
        <p:nvSpPr>
          <p:cNvPr id="1071" name="Google Shape;1071;p101"/>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102"/>
          <p:cNvSpPr txBox="1"/>
          <p:nvPr>
            <p:ph type="title"/>
          </p:nvPr>
        </p:nvSpPr>
        <p:spPr>
          <a:xfrm>
            <a:off x="609599" y="609600"/>
            <a:ext cx="6347713"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Merrill Lynch </a:t>
            </a:r>
            <a:r>
              <a:rPr lang="en-US" sz="2400">
                <a:solidFill>
                  <a:srgbClr val="0C0C0C"/>
                </a:solidFill>
              </a:rPr>
              <a:t>(con’t)</a:t>
            </a:r>
            <a:endParaRPr/>
          </a:p>
        </p:txBody>
      </p:sp>
      <p:sp>
        <p:nvSpPr>
          <p:cNvPr id="1077" name="Google Shape;1077;p102"/>
          <p:cNvSpPr txBox="1"/>
          <p:nvPr>
            <p:ph idx="1" type="body"/>
          </p:nvPr>
        </p:nvSpPr>
        <p:spPr>
          <a:xfrm>
            <a:off x="685800" y="2089150"/>
            <a:ext cx="7772400" cy="400685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Project Value: </a:t>
            </a:r>
            <a:endParaRPr/>
          </a:p>
          <a:p>
            <a:pPr indent="-285750" lvl="1" marL="742950" rtl="0" algn="l">
              <a:spcBef>
                <a:spcPts val="1000"/>
              </a:spcBef>
              <a:spcAft>
                <a:spcPts val="0"/>
              </a:spcAft>
              <a:buSzPts val="1280"/>
              <a:buChar char="►"/>
            </a:pPr>
            <a:r>
              <a:rPr lang="en-US"/>
              <a:t>Introduced two new products which garnered $83 billion ($22 billion in new assets) and produced $80 million in incremental revenue</a:t>
            </a:r>
            <a:endParaRPr/>
          </a:p>
          <a:p>
            <a:pPr indent="-285750" lvl="1" marL="742950" rtl="0" algn="l">
              <a:spcBef>
                <a:spcPts val="1000"/>
              </a:spcBef>
              <a:spcAft>
                <a:spcPts val="0"/>
              </a:spcAft>
              <a:buSzPts val="1280"/>
              <a:buChar char="►"/>
            </a:pPr>
            <a:r>
              <a:rPr lang="en-US"/>
              <a:t>Helped management identify and mitigate revenue risk of as much as $1 billion </a:t>
            </a:r>
            <a:endParaRPr/>
          </a:p>
          <a:p>
            <a:pPr indent="-285750" lvl="1" marL="742950" rtl="0" algn="l">
              <a:spcBef>
                <a:spcPts val="1000"/>
              </a:spcBef>
              <a:spcAft>
                <a:spcPts val="0"/>
              </a:spcAft>
              <a:buSzPts val="1280"/>
              <a:buChar char="►"/>
            </a:pPr>
            <a:r>
              <a:rPr lang="en-US"/>
              <a:t>Reassured financial advisors</a:t>
            </a:r>
            <a:endParaRPr/>
          </a:p>
        </p:txBody>
      </p:sp>
      <p:sp>
        <p:nvSpPr>
          <p:cNvPr id="1078" name="Google Shape;1078;p102"/>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03"/>
          <p:cNvSpPr txBox="1"/>
          <p:nvPr>
            <p:ph type="title"/>
          </p:nvPr>
        </p:nvSpPr>
        <p:spPr>
          <a:xfrm>
            <a:off x="609599" y="609600"/>
            <a:ext cx="6347713"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Case 3: NBC’s Optimization of Ad Sales</a:t>
            </a:r>
            <a:endParaRPr/>
          </a:p>
        </p:txBody>
      </p:sp>
      <p:sp>
        <p:nvSpPr>
          <p:cNvPr id="1084" name="Google Shape;1084;p103"/>
          <p:cNvSpPr txBox="1"/>
          <p:nvPr>
            <p:ph idx="1" type="body"/>
          </p:nvPr>
        </p:nvSpPr>
        <p:spPr>
          <a:xfrm>
            <a:off x="685800" y="2238375"/>
            <a:ext cx="7772400" cy="3857625"/>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Problem: NBC sales staff had to manually develop sales plans for advertisers, a long and laborious process to balance the needs of NBC and its clients. The company also sought to improve the pricing of its ad slots as a way of boosting revenue.</a:t>
            </a:r>
            <a:endParaRPr/>
          </a:p>
        </p:txBody>
      </p:sp>
      <p:sp>
        <p:nvSpPr>
          <p:cNvPr id="1085" name="Google Shape;1085;p103"/>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04"/>
          <p:cNvSpPr txBox="1"/>
          <p:nvPr>
            <p:ph type="title"/>
          </p:nvPr>
        </p:nvSpPr>
        <p:spPr>
          <a:xfrm>
            <a:off x="609599" y="609600"/>
            <a:ext cx="6347713"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NBC Ad Sales </a:t>
            </a:r>
            <a:r>
              <a:rPr lang="en-US" sz="2400">
                <a:solidFill>
                  <a:srgbClr val="0C0C0C"/>
                </a:solidFill>
              </a:rPr>
              <a:t>(con’t)</a:t>
            </a:r>
            <a:endParaRPr/>
          </a:p>
        </p:txBody>
      </p:sp>
      <p:sp>
        <p:nvSpPr>
          <p:cNvPr id="1091" name="Google Shape;1091;p104"/>
          <p:cNvSpPr txBox="1"/>
          <p:nvPr>
            <p:ph idx="1" type="body"/>
          </p:nvPr>
        </p:nvSpPr>
        <p:spPr>
          <a:xfrm>
            <a:off x="685800" y="2311400"/>
            <a:ext cx="7772400" cy="37846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Strategic Objectives and Requirements: Complete intricate sales plans while reducing labor cost and maximizing income.</a:t>
            </a:r>
            <a:endParaRPr/>
          </a:p>
        </p:txBody>
      </p:sp>
      <p:sp>
        <p:nvSpPr>
          <p:cNvPr id="1092" name="Google Shape;1092;p104"/>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05"/>
          <p:cNvSpPr txBox="1"/>
          <p:nvPr>
            <p:ph type="title"/>
          </p:nvPr>
        </p:nvSpPr>
        <p:spPr>
          <a:xfrm>
            <a:off x="609599" y="609600"/>
            <a:ext cx="6347713"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NBC Ad Sales (con’t)</a:t>
            </a:r>
            <a:endParaRPr/>
          </a:p>
        </p:txBody>
      </p:sp>
      <p:sp>
        <p:nvSpPr>
          <p:cNvPr id="1098" name="Google Shape;1098;p105"/>
          <p:cNvSpPr txBox="1"/>
          <p:nvPr>
            <p:ph idx="1" type="body"/>
          </p:nvPr>
        </p:nvSpPr>
        <p:spPr>
          <a:xfrm>
            <a:off x="685800" y="2387600"/>
            <a:ext cx="7772400" cy="37084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Model Structure: NBC used optimization models to reduce labor time and revenue management to improve pricing of its ad spots, which were viewed as a perishable commodity.</a:t>
            </a:r>
            <a:endParaRPr/>
          </a:p>
        </p:txBody>
      </p:sp>
      <p:sp>
        <p:nvSpPr>
          <p:cNvPr id="1099" name="Google Shape;1099;p105"/>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106"/>
          <p:cNvSpPr txBox="1"/>
          <p:nvPr>
            <p:ph type="title"/>
          </p:nvPr>
        </p:nvSpPr>
        <p:spPr>
          <a:xfrm>
            <a:off x="609599" y="609600"/>
            <a:ext cx="6347713"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NBC Ad Sales </a:t>
            </a:r>
            <a:r>
              <a:rPr lang="en-US" sz="2400">
                <a:solidFill>
                  <a:srgbClr val="0C0C0C"/>
                </a:solidFill>
              </a:rPr>
              <a:t>(con’t)</a:t>
            </a:r>
            <a:endParaRPr/>
          </a:p>
        </p:txBody>
      </p:sp>
      <p:sp>
        <p:nvSpPr>
          <p:cNvPr id="1105" name="Google Shape;1105;p106"/>
          <p:cNvSpPr txBox="1"/>
          <p:nvPr>
            <p:ph idx="1" type="body"/>
          </p:nvPr>
        </p:nvSpPr>
        <p:spPr>
          <a:xfrm>
            <a:off x="685800" y="2311400"/>
            <a:ext cx="7772400" cy="37846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Project Value: In its first four years, the systems increased revenues by over $200 million, improved sales-force productivity, and improved customer satisfaction.</a:t>
            </a:r>
            <a:endParaRPr/>
          </a:p>
        </p:txBody>
      </p:sp>
      <p:sp>
        <p:nvSpPr>
          <p:cNvPr id="1106" name="Google Shape;1106;p106"/>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107"/>
          <p:cNvSpPr txBox="1"/>
          <p:nvPr>
            <p:ph type="title"/>
          </p:nvPr>
        </p:nvSpPr>
        <p:spPr>
          <a:xfrm>
            <a:off x="609599" y="609600"/>
            <a:ext cx="6347713"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C0C0C"/>
              </a:buClr>
              <a:buSzPts val="4000"/>
              <a:buFont typeface="Trebuchet MS"/>
              <a:buNone/>
            </a:pPr>
            <a:r>
              <a:rPr lang="en-US" sz="4000">
                <a:solidFill>
                  <a:srgbClr val="0C0C0C"/>
                </a:solidFill>
              </a:rPr>
              <a:t>Case 4: Ford Motor Prototype Vehicle Testing</a:t>
            </a:r>
            <a:endParaRPr/>
          </a:p>
        </p:txBody>
      </p:sp>
      <p:sp>
        <p:nvSpPr>
          <p:cNvPr id="1112" name="Google Shape;1112;p107"/>
          <p:cNvSpPr txBox="1"/>
          <p:nvPr>
            <p:ph idx="1" type="body"/>
          </p:nvPr>
        </p:nvSpPr>
        <p:spPr>
          <a:xfrm>
            <a:off x="685800" y="2460625"/>
            <a:ext cx="7772400" cy="3635375"/>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Problem: Developing prototypes for new cars and modified products is enormously expensive. Ford sought to reduce costs on these unique, first-of-a-kind creations.</a:t>
            </a:r>
            <a:endParaRPr/>
          </a:p>
        </p:txBody>
      </p:sp>
      <p:sp>
        <p:nvSpPr>
          <p:cNvPr id="1113" name="Google Shape;1113;p107"/>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108"/>
          <p:cNvSpPr txBox="1"/>
          <p:nvPr>
            <p:ph type="title"/>
          </p:nvPr>
        </p:nvSpPr>
        <p:spPr>
          <a:xfrm>
            <a:off x="609599" y="609600"/>
            <a:ext cx="6347713"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Ford Motor </a:t>
            </a:r>
            <a:r>
              <a:rPr lang="en-US" sz="2400">
                <a:solidFill>
                  <a:srgbClr val="0C0C0C"/>
                </a:solidFill>
              </a:rPr>
              <a:t>(con’t)</a:t>
            </a:r>
            <a:endParaRPr/>
          </a:p>
        </p:txBody>
      </p:sp>
      <p:sp>
        <p:nvSpPr>
          <p:cNvPr id="1119" name="Google Shape;1119;p108"/>
          <p:cNvSpPr txBox="1"/>
          <p:nvPr>
            <p:ph idx="1" type="body"/>
          </p:nvPr>
        </p:nvSpPr>
        <p:spPr>
          <a:xfrm>
            <a:off x="685800" y="2163763"/>
            <a:ext cx="7772400" cy="3932237"/>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Strategic Objectives and Requirements: Ford needs to verify the designs of its vehicles and perform all necessary tests. Historically, prototypes sit idle much of the time waiting for various tests, so increasing their usage would have a clear benefit.</a:t>
            </a:r>
            <a:endParaRPr/>
          </a:p>
        </p:txBody>
      </p:sp>
      <p:sp>
        <p:nvSpPr>
          <p:cNvPr id="1120" name="Google Shape;1120;p108"/>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109"/>
          <p:cNvSpPr txBox="1"/>
          <p:nvPr>
            <p:ph type="title"/>
          </p:nvPr>
        </p:nvSpPr>
        <p:spPr>
          <a:xfrm>
            <a:off x="609599" y="609600"/>
            <a:ext cx="6347713"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Ford Motor </a:t>
            </a:r>
            <a:r>
              <a:rPr lang="en-US" sz="2400">
                <a:solidFill>
                  <a:srgbClr val="0C0C0C"/>
                </a:solidFill>
              </a:rPr>
              <a:t>(con’t)</a:t>
            </a:r>
            <a:endParaRPr/>
          </a:p>
        </p:txBody>
      </p:sp>
      <p:sp>
        <p:nvSpPr>
          <p:cNvPr id="1126" name="Google Shape;1126;p109"/>
          <p:cNvSpPr txBox="1"/>
          <p:nvPr>
            <p:ph idx="1" type="body"/>
          </p:nvPr>
        </p:nvSpPr>
        <p:spPr>
          <a:xfrm>
            <a:off x="685800" y="2163763"/>
            <a:ext cx="7772400" cy="3932237"/>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Model Structure: Ford and a team from Wayne State University developed a Prototype Optimization Model (POM) to reduce the number of prototype vehicles. The model determines an optimal set of vehicles that can be shared and used to satisfy all testing needs.</a:t>
            </a:r>
            <a:endParaRPr/>
          </a:p>
        </p:txBody>
      </p:sp>
      <p:sp>
        <p:nvSpPr>
          <p:cNvPr id="1127" name="Google Shape;1127;p109"/>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11"/>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0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226" name="Google Shape;226;p11"/>
          <p:cNvSpPr txBox="1"/>
          <p:nvPr/>
        </p:nvSpPr>
        <p:spPr>
          <a:xfrm>
            <a:off x="395288" y="404813"/>
            <a:ext cx="2016125" cy="137795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400" u="none" cap="none" strike="noStrike">
                <a:solidFill>
                  <a:srgbClr val="FFCC00"/>
                </a:solidFill>
                <a:latin typeface="Bookman Old Style"/>
                <a:ea typeface="Bookman Old Style"/>
                <a:cs typeface="Bookman Old Style"/>
                <a:sym typeface="Bookman Old Style"/>
              </a:rPr>
              <a:t>1890</a:t>
            </a:r>
            <a:endParaRPr/>
          </a:p>
          <a:p>
            <a:pPr indent="0" lvl="0" marL="0" marR="0" rtl="0" algn="l">
              <a:spcBef>
                <a:spcPts val="0"/>
              </a:spcBef>
              <a:spcAft>
                <a:spcPts val="0"/>
              </a:spcAft>
              <a:buNone/>
            </a:pPr>
            <a:r>
              <a:rPr b="0" i="0" lang="en-US" sz="1400" u="none" cap="none" strike="noStrike">
                <a:solidFill>
                  <a:schemeClr val="dk1"/>
                </a:solidFill>
                <a:latin typeface="Bookman Old Style"/>
                <a:ea typeface="Bookman Old Style"/>
                <a:cs typeface="Bookman Old Style"/>
                <a:sym typeface="Bookman Old Style"/>
              </a:rPr>
              <a:t>Frederick Taylor</a:t>
            </a:r>
            <a:endParaRPr/>
          </a:p>
          <a:p>
            <a:pPr indent="0" lvl="0" marL="0" marR="0" rtl="0" algn="l">
              <a:spcBef>
                <a:spcPts val="0"/>
              </a:spcBef>
              <a:spcAft>
                <a:spcPts val="0"/>
              </a:spcAft>
              <a:buNone/>
            </a:pPr>
            <a:r>
              <a:rPr b="0" i="0" lang="en-US" sz="1400" u="none" cap="none" strike="noStrike">
                <a:solidFill>
                  <a:schemeClr val="dk1"/>
                </a:solidFill>
                <a:latin typeface="Bookman Old Style"/>
                <a:ea typeface="Bookman Old Style"/>
                <a:cs typeface="Bookman Old Style"/>
                <a:sym typeface="Bookman Old Style"/>
              </a:rPr>
              <a:t>Scientific Management</a:t>
            </a:r>
            <a:endParaRPr/>
          </a:p>
          <a:p>
            <a:pPr indent="0" lvl="0" marL="0" marR="0" rtl="0" algn="l">
              <a:spcBef>
                <a:spcPts val="0"/>
              </a:spcBef>
              <a:spcAft>
                <a:spcPts val="0"/>
              </a:spcAft>
              <a:buNone/>
            </a:pPr>
            <a:r>
              <a:rPr b="0" i="0" lang="en-US" sz="1400" u="none" cap="none" strike="noStrike">
                <a:solidFill>
                  <a:schemeClr val="dk1"/>
                </a:solidFill>
                <a:latin typeface="Bookman Old Style"/>
                <a:ea typeface="Bookman Old Style"/>
                <a:cs typeface="Bookman Old Style"/>
                <a:sym typeface="Bookman Old Style"/>
              </a:rPr>
              <a:t>[Industrial Engineering]</a:t>
            </a:r>
            <a:endParaRPr/>
          </a:p>
        </p:txBody>
      </p:sp>
      <p:sp>
        <p:nvSpPr>
          <p:cNvPr id="227" name="Google Shape;227;p11"/>
          <p:cNvSpPr txBox="1"/>
          <p:nvPr/>
        </p:nvSpPr>
        <p:spPr>
          <a:xfrm>
            <a:off x="2438400" y="404813"/>
            <a:ext cx="2057400" cy="1590675"/>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400" u="none" cap="none" strike="noStrike">
                <a:solidFill>
                  <a:srgbClr val="FFCC00"/>
                </a:solidFill>
                <a:latin typeface="Bookman Old Style"/>
                <a:ea typeface="Bookman Old Style"/>
                <a:cs typeface="Bookman Old Style"/>
                <a:sym typeface="Bookman Old Style"/>
              </a:rPr>
              <a:t>1900</a:t>
            </a:r>
            <a:endParaRPr/>
          </a:p>
          <a:p>
            <a:pPr indent="-88900" lvl="0" marL="0" marR="0" rtl="0" algn="l">
              <a:spcBef>
                <a:spcPts val="0"/>
              </a:spcBef>
              <a:spcAft>
                <a:spcPts val="0"/>
              </a:spcAft>
              <a:buClr>
                <a:schemeClr val="dk1"/>
              </a:buClr>
              <a:buSzPts val="1400"/>
              <a:buFont typeface="Bookman Old Style"/>
              <a:buChar char="•"/>
            </a:pPr>
            <a:r>
              <a:rPr b="0" i="0" lang="en-US" sz="1400" u="none" cap="none" strike="noStrike">
                <a:solidFill>
                  <a:schemeClr val="dk1"/>
                </a:solidFill>
                <a:latin typeface="Bookman Old Style"/>
                <a:ea typeface="Bookman Old Style"/>
                <a:cs typeface="Bookman Old Style"/>
                <a:sym typeface="Bookman Old Style"/>
              </a:rPr>
              <a:t>Henry Gannt</a:t>
            </a:r>
            <a:endParaRPr/>
          </a:p>
          <a:p>
            <a:pPr indent="0" lvl="0" marL="0" marR="0" rtl="0" algn="l">
              <a:spcBef>
                <a:spcPts val="0"/>
              </a:spcBef>
              <a:spcAft>
                <a:spcPts val="0"/>
              </a:spcAft>
              <a:buNone/>
            </a:pPr>
            <a:r>
              <a:rPr b="0" i="0" lang="en-US" sz="1400" u="none" cap="none" strike="noStrike">
                <a:solidFill>
                  <a:schemeClr val="dk1"/>
                </a:solidFill>
                <a:latin typeface="Bookman Old Style"/>
                <a:ea typeface="Bookman Old Style"/>
                <a:cs typeface="Bookman Old Style"/>
                <a:sym typeface="Bookman Old Style"/>
              </a:rPr>
              <a:t>[Project Scheduling]</a:t>
            </a:r>
            <a:endParaRPr/>
          </a:p>
          <a:p>
            <a:pPr indent="-88900" lvl="0" marL="0" marR="0" rtl="0" algn="l">
              <a:spcBef>
                <a:spcPts val="0"/>
              </a:spcBef>
              <a:spcAft>
                <a:spcPts val="0"/>
              </a:spcAft>
              <a:buClr>
                <a:schemeClr val="dk1"/>
              </a:buClr>
              <a:buSzPts val="1400"/>
              <a:buFont typeface="Bookman Old Style"/>
              <a:buChar char="•"/>
            </a:pPr>
            <a:r>
              <a:rPr b="0" i="0" lang="en-US" sz="1400" u="none" cap="none" strike="noStrike">
                <a:solidFill>
                  <a:schemeClr val="dk1"/>
                </a:solidFill>
                <a:latin typeface="Bookman Old Style"/>
                <a:ea typeface="Bookman Old Style"/>
                <a:cs typeface="Bookman Old Style"/>
                <a:sym typeface="Bookman Old Style"/>
              </a:rPr>
              <a:t>Andrey A. Markov</a:t>
            </a:r>
            <a:endParaRPr/>
          </a:p>
          <a:p>
            <a:pPr indent="0" lvl="0" marL="0" marR="0" rtl="0" algn="l">
              <a:spcBef>
                <a:spcPts val="0"/>
              </a:spcBef>
              <a:spcAft>
                <a:spcPts val="0"/>
              </a:spcAft>
              <a:buNone/>
            </a:pPr>
            <a:r>
              <a:rPr b="0" i="0" lang="en-US" sz="1400" u="none" cap="none" strike="noStrike">
                <a:solidFill>
                  <a:schemeClr val="dk1"/>
                </a:solidFill>
                <a:latin typeface="Bookman Old Style"/>
                <a:ea typeface="Bookman Old Style"/>
                <a:cs typeface="Bookman Old Style"/>
                <a:sym typeface="Bookman Old Style"/>
              </a:rPr>
              <a:t>[Markov Processes]</a:t>
            </a:r>
            <a:endParaRPr/>
          </a:p>
          <a:p>
            <a:pPr indent="-88900" lvl="0" marL="0" marR="0" rtl="0" algn="l">
              <a:spcBef>
                <a:spcPts val="0"/>
              </a:spcBef>
              <a:spcAft>
                <a:spcPts val="0"/>
              </a:spcAft>
              <a:buClr>
                <a:schemeClr val="dk1"/>
              </a:buClr>
              <a:buSzPts val="1400"/>
              <a:buFont typeface="Bookman Old Style"/>
              <a:buChar char="•"/>
            </a:pPr>
            <a:r>
              <a:rPr b="0" i="0" lang="en-US" sz="1400" u="none" cap="none" strike="noStrike">
                <a:solidFill>
                  <a:schemeClr val="dk1"/>
                </a:solidFill>
                <a:latin typeface="Bookman Old Style"/>
                <a:ea typeface="Bookman Old Style"/>
                <a:cs typeface="Bookman Old Style"/>
                <a:sym typeface="Bookman Old Style"/>
              </a:rPr>
              <a:t>Assignment</a:t>
            </a:r>
            <a:endParaRPr/>
          </a:p>
          <a:p>
            <a:pPr indent="0" lvl="0" marL="0" marR="0" rtl="0" algn="l">
              <a:spcBef>
                <a:spcPts val="0"/>
              </a:spcBef>
              <a:spcAft>
                <a:spcPts val="0"/>
              </a:spcAft>
              <a:buNone/>
            </a:pPr>
            <a:r>
              <a:rPr b="0" i="0" lang="en-US" sz="1400" u="none" cap="none" strike="noStrike">
                <a:solidFill>
                  <a:schemeClr val="dk1"/>
                </a:solidFill>
                <a:latin typeface="Bookman Old Style"/>
                <a:ea typeface="Bookman Old Style"/>
                <a:cs typeface="Bookman Old Style"/>
                <a:sym typeface="Bookman Old Style"/>
              </a:rPr>
              <a:t>[Networks]</a:t>
            </a:r>
            <a:endParaRPr/>
          </a:p>
        </p:txBody>
      </p:sp>
      <p:sp>
        <p:nvSpPr>
          <p:cNvPr id="228" name="Google Shape;228;p11"/>
          <p:cNvSpPr txBox="1"/>
          <p:nvPr/>
        </p:nvSpPr>
        <p:spPr>
          <a:xfrm>
            <a:off x="4572000" y="404813"/>
            <a:ext cx="2016125" cy="1165225"/>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400" u="none" cap="none" strike="noStrike">
                <a:solidFill>
                  <a:srgbClr val="FFCC00"/>
                </a:solidFill>
                <a:latin typeface="Bookman Old Style"/>
                <a:ea typeface="Bookman Old Style"/>
                <a:cs typeface="Bookman Old Style"/>
                <a:sym typeface="Bookman Old Style"/>
              </a:rPr>
              <a:t>1910</a:t>
            </a:r>
            <a:endParaRPr/>
          </a:p>
          <a:p>
            <a:pPr indent="-88900" lvl="0" marL="0" marR="0" rtl="0" algn="l">
              <a:spcBef>
                <a:spcPts val="0"/>
              </a:spcBef>
              <a:spcAft>
                <a:spcPts val="0"/>
              </a:spcAft>
              <a:buClr>
                <a:schemeClr val="dk1"/>
              </a:buClr>
              <a:buSzPts val="1400"/>
              <a:buFont typeface="Bookman Old Style"/>
              <a:buChar char="•"/>
            </a:pPr>
            <a:r>
              <a:rPr b="0" i="0" lang="en-US" sz="1400" u="none" cap="none" strike="noStrike">
                <a:solidFill>
                  <a:schemeClr val="dk1"/>
                </a:solidFill>
                <a:latin typeface="Bookman Old Style"/>
                <a:ea typeface="Bookman Old Style"/>
                <a:cs typeface="Bookman Old Style"/>
                <a:sym typeface="Bookman Old Style"/>
              </a:rPr>
              <a:t>F. W. Harris</a:t>
            </a:r>
            <a:endParaRPr/>
          </a:p>
          <a:p>
            <a:pPr indent="0" lvl="0" marL="0" marR="0" rtl="0" algn="l">
              <a:spcBef>
                <a:spcPts val="0"/>
              </a:spcBef>
              <a:spcAft>
                <a:spcPts val="0"/>
              </a:spcAft>
              <a:buNone/>
            </a:pPr>
            <a:r>
              <a:rPr b="0" i="0" lang="en-US" sz="1400" u="none" cap="none" strike="noStrike">
                <a:solidFill>
                  <a:schemeClr val="dk1"/>
                </a:solidFill>
                <a:latin typeface="Bookman Old Style"/>
                <a:ea typeface="Bookman Old Style"/>
                <a:cs typeface="Bookman Old Style"/>
                <a:sym typeface="Bookman Old Style"/>
              </a:rPr>
              <a:t>[Inventory Theory]</a:t>
            </a:r>
            <a:endParaRPr/>
          </a:p>
          <a:p>
            <a:pPr indent="-88900" lvl="0" marL="0" marR="0" rtl="0" algn="l">
              <a:spcBef>
                <a:spcPts val="0"/>
              </a:spcBef>
              <a:spcAft>
                <a:spcPts val="0"/>
              </a:spcAft>
              <a:buClr>
                <a:schemeClr val="dk1"/>
              </a:buClr>
              <a:buSzPts val="1400"/>
              <a:buFont typeface="Bookman Old Style"/>
              <a:buChar char="•"/>
            </a:pPr>
            <a:r>
              <a:rPr b="0" i="0" lang="en-US" sz="1400" u="none" cap="none" strike="noStrike">
                <a:solidFill>
                  <a:schemeClr val="dk1"/>
                </a:solidFill>
                <a:latin typeface="Bookman Old Style"/>
                <a:ea typeface="Bookman Old Style"/>
                <a:cs typeface="Bookman Old Style"/>
                <a:sym typeface="Bookman Old Style"/>
              </a:rPr>
              <a:t>E. K. Erlang</a:t>
            </a:r>
            <a:endParaRPr/>
          </a:p>
          <a:p>
            <a:pPr indent="0" lvl="0" marL="0" marR="0" rtl="0" algn="l">
              <a:spcBef>
                <a:spcPts val="0"/>
              </a:spcBef>
              <a:spcAft>
                <a:spcPts val="0"/>
              </a:spcAft>
              <a:buNone/>
            </a:pPr>
            <a:r>
              <a:rPr b="0" i="0" lang="en-US" sz="1400" u="none" cap="none" strike="noStrike">
                <a:solidFill>
                  <a:schemeClr val="dk1"/>
                </a:solidFill>
                <a:latin typeface="Bookman Old Style"/>
                <a:ea typeface="Bookman Old Style"/>
                <a:cs typeface="Bookman Old Style"/>
                <a:sym typeface="Bookman Old Style"/>
              </a:rPr>
              <a:t>[Queuing Theory]</a:t>
            </a:r>
            <a:endParaRPr/>
          </a:p>
        </p:txBody>
      </p:sp>
      <p:sp>
        <p:nvSpPr>
          <p:cNvPr id="229" name="Google Shape;229;p11"/>
          <p:cNvSpPr txBox="1"/>
          <p:nvPr/>
        </p:nvSpPr>
        <p:spPr>
          <a:xfrm>
            <a:off x="6659563" y="404813"/>
            <a:ext cx="2103437" cy="1165225"/>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400" u="none" cap="none" strike="noStrike">
                <a:solidFill>
                  <a:srgbClr val="FFCC00"/>
                </a:solidFill>
                <a:latin typeface="Bookman Old Style"/>
                <a:ea typeface="Bookman Old Style"/>
                <a:cs typeface="Bookman Old Style"/>
                <a:sym typeface="Bookman Old Style"/>
              </a:rPr>
              <a:t>1920</a:t>
            </a:r>
            <a:endParaRPr/>
          </a:p>
          <a:p>
            <a:pPr indent="-88900" lvl="0" marL="0" marR="0" rtl="0" algn="l">
              <a:spcBef>
                <a:spcPts val="0"/>
              </a:spcBef>
              <a:spcAft>
                <a:spcPts val="0"/>
              </a:spcAft>
              <a:buClr>
                <a:schemeClr val="dk1"/>
              </a:buClr>
              <a:buSzPts val="1400"/>
              <a:buFont typeface="Bookman Old Style"/>
              <a:buChar char="•"/>
            </a:pPr>
            <a:r>
              <a:rPr b="0" i="0" lang="en-US" sz="1400" u="none" cap="none" strike="noStrike">
                <a:solidFill>
                  <a:schemeClr val="dk1"/>
                </a:solidFill>
                <a:latin typeface="Bookman Old Style"/>
                <a:ea typeface="Bookman Old Style"/>
                <a:cs typeface="Bookman Old Style"/>
                <a:sym typeface="Bookman Old Style"/>
              </a:rPr>
              <a:t>William Shewart</a:t>
            </a:r>
            <a:endParaRPr/>
          </a:p>
          <a:p>
            <a:pPr indent="0" lvl="0" marL="0" marR="0" rtl="0" algn="l">
              <a:spcBef>
                <a:spcPts val="0"/>
              </a:spcBef>
              <a:spcAft>
                <a:spcPts val="0"/>
              </a:spcAft>
              <a:buNone/>
            </a:pPr>
            <a:r>
              <a:rPr b="0" i="0" lang="en-US" sz="1400" u="none" cap="none" strike="noStrike">
                <a:solidFill>
                  <a:schemeClr val="dk1"/>
                </a:solidFill>
                <a:latin typeface="Bookman Old Style"/>
                <a:ea typeface="Bookman Old Style"/>
                <a:cs typeface="Bookman Old Style"/>
                <a:sym typeface="Bookman Old Style"/>
              </a:rPr>
              <a:t>[Control Charts]</a:t>
            </a:r>
            <a:endParaRPr/>
          </a:p>
          <a:p>
            <a:pPr indent="-88900" lvl="0" marL="0" marR="0" rtl="0" algn="l">
              <a:spcBef>
                <a:spcPts val="0"/>
              </a:spcBef>
              <a:spcAft>
                <a:spcPts val="0"/>
              </a:spcAft>
              <a:buClr>
                <a:schemeClr val="dk1"/>
              </a:buClr>
              <a:buSzPts val="1400"/>
              <a:buFont typeface="Bookman Old Style"/>
              <a:buChar char="•"/>
            </a:pPr>
            <a:r>
              <a:rPr b="0" i="0" lang="en-US" sz="1400" u="none" cap="none" strike="noStrike">
                <a:solidFill>
                  <a:schemeClr val="dk1"/>
                </a:solidFill>
                <a:latin typeface="Bookman Old Style"/>
                <a:ea typeface="Bookman Old Style"/>
                <a:cs typeface="Bookman Old Style"/>
                <a:sym typeface="Bookman Old Style"/>
              </a:rPr>
              <a:t>H.Dodge – H.Roming</a:t>
            </a:r>
            <a:endParaRPr/>
          </a:p>
          <a:p>
            <a:pPr indent="0" lvl="0" marL="0" marR="0" rtl="0" algn="l">
              <a:spcBef>
                <a:spcPts val="0"/>
              </a:spcBef>
              <a:spcAft>
                <a:spcPts val="0"/>
              </a:spcAft>
              <a:buNone/>
            </a:pPr>
            <a:r>
              <a:rPr b="0" i="0" lang="en-US" sz="1400" u="none" cap="none" strike="noStrike">
                <a:solidFill>
                  <a:schemeClr val="dk1"/>
                </a:solidFill>
                <a:latin typeface="Bookman Old Style"/>
                <a:ea typeface="Bookman Old Style"/>
                <a:cs typeface="Bookman Old Style"/>
                <a:sym typeface="Bookman Old Style"/>
              </a:rPr>
              <a:t>[Quality Theory]</a:t>
            </a:r>
            <a:endParaRPr/>
          </a:p>
        </p:txBody>
      </p:sp>
      <p:sp>
        <p:nvSpPr>
          <p:cNvPr id="230" name="Google Shape;230;p11"/>
          <p:cNvSpPr txBox="1"/>
          <p:nvPr/>
        </p:nvSpPr>
        <p:spPr>
          <a:xfrm>
            <a:off x="6659563" y="2276475"/>
            <a:ext cx="2016125" cy="95250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400" u="none" cap="none" strike="noStrike">
                <a:solidFill>
                  <a:srgbClr val="FFCC00"/>
                </a:solidFill>
                <a:latin typeface="Bookman Old Style"/>
                <a:ea typeface="Bookman Old Style"/>
                <a:cs typeface="Bookman Old Style"/>
                <a:sym typeface="Bookman Old Style"/>
              </a:rPr>
              <a:t>1930</a:t>
            </a:r>
            <a:endParaRPr/>
          </a:p>
          <a:p>
            <a:pPr indent="0" lvl="0" marL="0" marR="0" rtl="0" algn="l">
              <a:spcBef>
                <a:spcPts val="0"/>
              </a:spcBef>
              <a:spcAft>
                <a:spcPts val="0"/>
              </a:spcAft>
              <a:buNone/>
            </a:pPr>
            <a:r>
              <a:rPr b="0" i="0" lang="en-US" sz="1400" u="none" cap="none" strike="noStrike">
                <a:solidFill>
                  <a:schemeClr val="dk1"/>
                </a:solidFill>
                <a:latin typeface="Bookman Old Style"/>
                <a:ea typeface="Bookman Old Style"/>
                <a:cs typeface="Bookman Old Style"/>
                <a:sym typeface="Bookman Old Style"/>
              </a:rPr>
              <a:t>Jon Von Neuman – Oscar Morgenstern</a:t>
            </a:r>
            <a:endParaRPr/>
          </a:p>
          <a:p>
            <a:pPr indent="0" lvl="0" marL="0" marR="0" rtl="0" algn="l">
              <a:spcBef>
                <a:spcPts val="0"/>
              </a:spcBef>
              <a:spcAft>
                <a:spcPts val="0"/>
              </a:spcAft>
              <a:buNone/>
            </a:pPr>
            <a:r>
              <a:rPr b="0" i="0" lang="en-US" sz="1400" u="none" cap="none" strike="noStrike">
                <a:solidFill>
                  <a:schemeClr val="dk1"/>
                </a:solidFill>
                <a:latin typeface="Bookman Old Style"/>
                <a:ea typeface="Bookman Old Style"/>
                <a:cs typeface="Bookman Old Style"/>
                <a:sym typeface="Bookman Old Style"/>
              </a:rPr>
              <a:t>[Game Theory]</a:t>
            </a:r>
            <a:endParaRPr/>
          </a:p>
        </p:txBody>
      </p:sp>
      <p:sp>
        <p:nvSpPr>
          <p:cNvPr id="231" name="Google Shape;231;p11"/>
          <p:cNvSpPr/>
          <p:nvPr/>
        </p:nvSpPr>
        <p:spPr>
          <a:xfrm>
            <a:off x="395288" y="261938"/>
            <a:ext cx="8497887" cy="71437"/>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32" name="Google Shape;232;p11"/>
          <p:cNvSpPr txBox="1"/>
          <p:nvPr/>
        </p:nvSpPr>
        <p:spPr>
          <a:xfrm>
            <a:off x="4572000" y="2276475"/>
            <a:ext cx="2016125" cy="1377950"/>
          </a:xfrm>
          <a:prstGeom prst="rect">
            <a:avLst/>
          </a:prstGeom>
          <a:gradFill>
            <a:gsLst>
              <a:gs pos="0">
                <a:srgbClr val="ADADAD"/>
              </a:gs>
              <a:gs pos="88000">
                <a:srgbClr val="5A5A5A"/>
              </a:gs>
              <a:gs pos="100000">
                <a:srgbClr val="5A5A5A"/>
              </a:gs>
            </a:gsLst>
            <a:lin ang="5400000" scaled="0"/>
          </a:gradFill>
          <a:ln cap="rnd" cmpd="sng" w="127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400" u="none" cap="none" strike="noStrike">
                <a:solidFill>
                  <a:srgbClr val="FFCC00"/>
                </a:solidFill>
                <a:latin typeface="Bookman Old Style"/>
                <a:ea typeface="Bookman Old Style"/>
                <a:cs typeface="Bookman Old Style"/>
                <a:sym typeface="Bookman Old Style"/>
              </a:rPr>
              <a:t>1940</a:t>
            </a:r>
            <a:endParaRPr/>
          </a:p>
          <a:p>
            <a:pPr indent="-88900" lvl="0" marL="0" marR="0" rtl="0" algn="l">
              <a:spcBef>
                <a:spcPts val="0"/>
              </a:spcBef>
              <a:spcAft>
                <a:spcPts val="0"/>
              </a:spcAft>
              <a:buClr>
                <a:schemeClr val="dk1"/>
              </a:buClr>
              <a:buSzPts val="1400"/>
              <a:buFont typeface="Bookman Old Style"/>
              <a:buChar char="•"/>
            </a:pPr>
            <a:r>
              <a:rPr b="0" i="0" lang="en-US" sz="1400" u="none" cap="none" strike="noStrike">
                <a:solidFill>
                  <a:schemeClr val="dk1"/>
                </a:solidFill>
                <a:latin typeface="Bookman Old Style"/>
                <a:ea typeface="Bookman Old Style"/>
                <a:cs typeface="Bookman Old Style"/>
                <a:sym typeface="Bookman Old Style"/>
              </a:rPr>
              <a:t>World War 2</a:t>
            </a:r>
            <a:endParaRPr/>
          </a:p>
          <a:p>
            <a:pPr indent="-88900" lvl="0" marL="0" marR="0" rtl="0" algn="l">
              <a:spcBef>
                <a:spcPts val="0"/>
              </a:spcBef>
              <a:spcAft>
                <a:spcPts val="0"/>
              </a:spcAft>
              <a:buClr>
                <a:schemeClr val="dk1"/>
              </a:buClr>
              <a:buSzPts val="1400"/>
              <a:buFont typeface="Bookman Old Style"/>
              <a:buChar char="•"/>
            </a:pPr>
            <a:r>
              <a:rPr b="0" i="0" lang="en-US" sz="1400" u="none" cap="none" strike="noStrike">
                <a:solidFill>
                  <a:schemeClr val="dk1"/>
                </a:solidFill>
                <a:latin typeface="Bookman Old Style"/>
                <a:ea typeface="Bookman Old Style"/>
                <a:cs typeface="Bookman Old Style"/>
                <a:sym typeface="Bookman Old Style"/>
              </a:rPr>
              <a:t>George Dantzig</a:t>
            </a:r>
            <a:endParaRPr/>
          </a:p>
          <a:p>
            <a:pPr indent="0" lvl="0" marL="0" marR="0" rtl="0" algn="l">
              <a:spcBef>
                <a:spcPts val="0"/>
              </a:spcBef>
              <a:spcAft>
                <a:spcPts val="0"/>
              </a:spcAft>
              <a:buNone/>
            </a:pPr>
            <a:r>
              <a:rPr b="0" i="0" lang="en-US" sz="1400" u="none" cap="none" strike="noStrike">
                <a:solidFill>
                  <a:schemeClr val="dk1"/>
                </a:solidFill>
                <a:latin typeface="Bookman Old Style"/>
                <a:ea typeface="Bookman Old Style"/>
                <a:cs typeface="Bookman Old Style"/>
                <a:sym typeface="Bookman Old Style"/>
              </a:rPr>
              <a:t>[Linear Programming]</a:t>
            </a:r>
            <a:endParaRPr/>
          </a:p>
          <a:p>
            <a:pPr indent="-88900" lvl="0" marL="0" marR="0" rtl="0" algn="l">
              <a:spcBef>
                <a:spcPts val="0"/>
              </a:spcBef>
              <a:spcAft>
                <a:spcPts val="0"/>
              </a:spcAft>
              <a:buClr>
                <a:schemeClr val="dk1"/>
              </a:buClr>
              <a:buSzPts val="1400"/>
              <a:buFont typeface="Bookman Old Style"/>
              <a:buChar char="•"/>
            </a:pPr>
            <a:r>
              <a:rPr b="0" i="0" lang="en-US" sz="1400" u="none" cap="none" strike="noStrike">
                <a:solidFill>
                  <a:schemeClr val="dk1"/>
                </a:solidFill>
                <a:latin typeface="Bookman Old Style"/>
                <a:ea typeface="Bookman Old Style"/>
                <a:cs typeface="Bookman Old Style"/>
                <a:sym typeface="Bookman Old Style"/>
              </a:rPr>
              <a:t>First Computer</a:t>
            </a:r>
            <a:endParaRPr/>
          </a:p>
        </p:txBody>
      </p:sp>
      <p:sp>
        <p:nvSpPr>
          <p:cNvPr id="233" name="Google Shape;233;p11"/>
          <p:cNvSpPr/>
          <p:nvPr/>
        </p:nvSpPr>
        <p:spPr>
          <a:xfrm>
            <a:off x="1258888" y="188913"/>
            <a:ext cx="215900" cy="2159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34" name="Google Shape;234;p11"/>
          <p:cNvSpPr/>
          <p:nvPr/>
        </p:nvSpPr>
        <p:spPr>
          <a:xfrm>
            <a:off x="3348038" y="188913"/>
            <a:ext cx="215900" cy="2159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35" name="Google Shape;235;p11"/>
          <p:cNvSpPr/>
          <p:nvPr/>
        </p:nvSpPr>
        <p:spPr>
          <a:xfrm>
            <a:off x="5508625" y="188913"/>
            <a:ext cx="215900" cy="2159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36" name="Google Shape;236;p11"/>
          <p:cNvSpPr/>
          <p:nvPr/>
        </p:nvSpPr>
        <p:spPr>
          <a:xfrm>
            <a:off x="7524750" y="188913"/>
            <a:ext cx="215900" cy="2159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37" name="Google Shape;237;p11"/>
          <p:cNvSpPr/>
          <p:nvPr/>
        </p:nvSpPr>
        <p:spPr>
          <a:xfrm>
            <a:off x="8820150" y="333375"/>
            <a:ext cx="73025" cy="1800225"/>
          </a:xfrm>
          <a:prstGeom prst="rect">
            <a:avLst/>
          </a:prstGeom>
          <a:solidFill>
            <a:srgbClr val="00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38" name="Google Shape;238;p11"/>
          <p:cNvSpPr/>
          <p:nvPr/>
        </p:nvSpPr>
        <p:spPr>
          <a:xfrm>
            <a:off x="179388" y="2133600"/>
            <a:ext cx="8713787" cy="71438"/>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39" name="Google Shape;239;p11"/>
          <p:cNvSpPr/>
          <p:nvPr/>
        </p:nvSpPr>
        <p:spPr>
          <a:xfrm>
            <a:off x="8797424" y="2205037"/>
            <a:ext cx="73025" cy="2232025"/>
          </a:xfrm>
          <a:prstGeom prst="rect">
            <a:avLst/>
          </a:prstGeom>
          <a:solidFill>
            <a:srgbClr val="00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0" name="Google Shape;240;p11"/>
          <p:cNvSpPr/>
          <p:nvPr/>
        </p:nvSpPr>
        <p:spPr>
          <a:xfrm>
            <a:off x="7596188" y="2060575"/>
            <a:ext cx="215900" cy="2159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1" name="Google Shape;241;p11"/>
          <p:cNvSpPr/>
          <p:nvPr/>
        </p:nvSpPr>
        <p:spPr>
          <a:xfrm>
            <a:off x="5508625" y="2060575"/>
            <a:ext cx="215900" cy="2159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2" name="Google Shape;242;p11"/>
          <p:cNvSpPr txBox="1"/>
          <p:nvPr/>
        </p:nvSpPr>
        <p:spPr>
          <a:xfrm>
            <a:off x="2484438" y="2276475"/>
            <a:ext cx="2011362" cy="2016125"/>
          </a:xfrm>
          <a:prstGeom prst="rect">
            <a:avLst/>
          </a:prstGeom>
          <a:gradFill>
            <a:gsLst>
              <a:gs pos="0">
                <a:srgbClr val="ADADAD"/>
              </a:gs>
              <a:gs pos="88000">
                <a:srgbClr val="5A5A5A"/>
              </a:gs>
              <a:gs pos="100000">
                <a:srgbClr val="5A5A5A"/>
              </a:gs>
            </a:gsLst>
            <a:lin ang="5400000" scaled="0"/>
          </a:gradFill>
          <a:ln cap="rnd" cmpd="sng" w="127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400" u="none" cap="none" strike="noStrike">
                <a:solidFill>
                  <a:srgbClr val="FFCC00"/>
                </a:solidFill>
                <a:latin typeface="Bookman Old Style"/>
                <a:ea typeface="Bookman Old Style"/>
                <a:cs typeface="Bookman Old Style"/>
                <a:sym typeface="Bookman Old Style"/>
              </a:rPr>
              <a:t>1950</a:t>
            </a:r>
            <a:endParaRPr/>
          </a:p>
          <a:p>
            <a:pPr indent="-88900" lvl="0" marL="0" marR="0" rtl="0" algn="l">
              <a:spcBef>
                <a:spcPts val="0"/>
              </a:spcBef>
              <a:spcAft>
                <a:spcPts val="0"/>
              </a:spcAft>
              <a:buClr>
                <a:schemeClr val="dk1"/>
              </a:buClr>
              <a:buSzPts val="1400"/>
              <a:buFont typeface="Bookman Old Style"/>
              <a:buChar char="•"/>
            </a:pPr>
            <a:r>
              <a:rPr b="0" i="0" lang="en-US" sz="1400" u="none" cap="none" strike="noStrike">
                <a:solidFill>
                  <a:schemeClr val="dk1"/>
                </a:solidFill>
                <a:latin typeface="Bookman Old Style"/>
                <a:ea typeface="Bookman Old Style"/>
                <a:cs typeface="Bookman Old Style"/>
                <a:sym typeface="Bookman Old Style"/>
              </a:rPr>
              <a:t>H.Kuhn - A.Tucker</a:t>
            </a:r>
            <a:endParaRPr/>
          </a:p>
          <a:p>
            <a:pPr indent="0" lvl="0" marL="0" marR="0" rtl="0" algn="l">
              <a:spcBef>
                <a:spcPts val="0"/>
              </a:spcBef>
              <a:spcAft>
                <a:spcPts val="0"/>
              </a:spcAft>
              <a:buNone/>
            </a:pPr>
            <a:r>
              <a:rPr b="0" i="0" lang="en-US" sz="1400" u="none" cap="none" strike="noStrike">
                <a:solidFill>
                  <a:schemeClr val="dk1"/>
                </a:solidFill>
                <a:latin typeface="Bookman Old Style"/>
                <a:ea typeface="Bookman Old Style"/>
                <a:cs typeface="Bookman Old Style"/>
                <a:sym typeface="Bookman Old Style"/>
              </a:rPr>
              <a:t>[Non-Linear Prog.]</a:t>
            </a:r>
            <a:endParaRPr/>
          </a:p>
          <a:p>
            <a:pPr indent="-88900" lvl="0" marL="0" marR="0" rtl="0" algn="l">
              <a:spcBef>
                <a:spcPts val="0"/>
              </a:spcBef>
              <a:spcAft>
                <a:spcPts val="0"/>
              </a:spcAft>
              <a:buClr>
                <a:schemeClr val="dk1"/>
              </a:buClr>
              <a:buSzPts val="1400"/>
              <a:buFont typeface="Bookman Old Style"/>
              <a:buChar char="•"/>
            </a:pPr>
            <a:r>
              <a:rPr b="0" i="0" lang="en-US" sz="1400" u="none" cap="none" strike="noStrike">
                <a:solidFill>
                  <a:schemeClr val="dk1"/>
                </a:solidFill>
                <a:latin typeface="Bookman Old Style"/>
                <a:ea typeface="Bookman Old Style"/>
                <a:cs typeface="Bookman Old Style"/>
                <a:sym typeface="Bookman Old Style"/>
              </a:rPr>
              <a:t>Ralph Gomory</a:t>
            </a:r>
            <a:endParaRPr/>
          </a:p>
          <a:p>
            <a:pPr indent="0" lvl="0" marL="0" marR="0" rtl="0" algn="l">
              <a:spcBef>
                <a:spcPts val="0"/>
              </a:spcBef>
              <a:spcAft>
                <a:spcPts val="0"/>
              </a:spcAft>
              <a:buNone/>
            </a:pPr>
            <a:r>
              <a:rPr b="0" i="0" lang="en-US" sz="1400" u="none" cap="none" strike="noStrike">
                <a:solidFill>
                  <a:schemeClr val="dk1"/>
                </a:solidFill>
                <a:latin typeface="Bookman Old Style"/>
                <a:ea typeface="Bookman Old Style"/>
                <a:cs typeface="Bookman Old Style"/>
                <a:sym typeface="Bookman Old Style"/>
              </a:rPr>
              <a:t>[Integer Prog.]</a:t>
            </a:r>
            <a:endParaRPr/>
          </a:p>
          <a:p>
            <a:pPr indent="-88900" lvl="0" marL="0" marR="0" rtl="0" algn="l">
              <a:spcBef>
                <a:spcPts val="0"/>
              </a:spcBef>
              <a:spcAft>
                <a:spcPts val="0"/>
              </a:spcAft>
              <a:buClr>
                <a:schemeClr val="dk1"/>
              </a:buClr>
              <a:buSzPts val="1400"/>
              <a:buFont typeface="Bookman Old Style"/>
              <a:buChar char="•"/>
            </a:pPr>
            <a:r>
              <a:rPr b="0" i="0" lang="en-US" sz="1400" u="none" cap="none" strike="noStrike">
                <a:solidFill>
                  <a:schemeClr val="dk1"/>
                </a:solidFill>
                <a:latin typeface="Bookman Old Style"/>
                <a:ea typeface="Bookman Old Style"/>
                <a:cs typeface="Bookman Old Style"/>
                <a:sym typeface="Bookman Old Style"/>
              </a:rPr>
              <a:t>PERT/CPM</a:t>
            </a:r>
            <a:endParaRPr/>
          </a:p>
          <a:p>
            <a:pPr indent="-88900" lvl="0" marL="0" marR="0" rtl="0" algn="l">
              <a:spcBef>
                <a:spcPts val="0"/>
              </a:spcBef>
              <a:spcAft>
                <a:spcPts val="0"/>
              </a:spcAft>
              <a:buClr>
                <a:schemeClr val="dk1"/>
              </a:buClr>
              <a:buSzPts val="1400"/>
              <a:buFont typeface="Bookman Old Style"/>
              <a:buChar char="•"/>
            </a:pPr>
            <a:r>
              <a:rPr b="0" i="0" lang="en-US" sz="1400" u="none" cap="none" strike="noStrike">
                <a:solidFill>
                  <a:schemeClr val="dk1"/>
                </a:solidFill>
                <a:latin typeface="Bookman Old Style"/>
                <a:ea typeface="Bookman Old Style"/>
                <a:cs typeface="Bookman Old Style"/>
                <a:sym typeface="Bookman Old Style"/>
              </a:rPr>
              <a:t>Richard Bellman</a:t>
            </a:r>
            <a:endParaRPr/>
          </a:p>
          <a:p>
            <a:pPr indent="0" lvl="0" marL="0" marR="0" rtl="0" algn="l">
              <a:spcBef>
                <a:spcPts val="0"/>
              </a:spcBef>
              <a:spcAft>
                <a:spcPts val="0"/>
              </a:spcAft>
              <a:buNone/>
            </a:pPr>
            <a:r>
              <a:rPr b="0" i="0" lang="en-US" sz="1400" u="none" cap="none" strike="noStrike">
                <a:solidFill>
                  <a:schemeClr val="dk1"/>
                </a:solidFill>
                <a:latin typeface="Bookman Old Style"/>
                <a:ea typeface="Bookman Old Style"/>
                <a:cs typeface="Bookman Old Style"/>
                <a:sym typeface="Bookman Old Style"/>
              </a:rPr>
              <a:t>[Dynamic Prog.]</a:t>
            </a:r>
            <a:endParaRPr/>
          </a:p>
          <a:p>
            <a:pPr indent="0" lvl="0" marL="0" marR="0" rtl="0" algn="l">
              <a:spcBef>
                <a:spcPts val="0"/>
              </a:spcBef>
              <a:spcAft>
                <a:spcPts val="0"/>
              </a:spcAft>
              <a:buNone/>
            </a:pPr>
            <a:r>
              <a:rPr b="0" i="0" lang="en-US" sz="1400" u="none" cap="none" strike="noStrike">
                <a:solidFill>
                  <a:schemeClr val="dk1"/>
                </a:solidFill>
                <a:latin typeface="Bookman Old Style"/>
                <a:ea typeface="Bookman Old Style"/>
                <a:cs typeface="Bookman Old Style"/>
                <a:sym typeface="Bookman Old Style"/>
              </a:rPr>
              <a:t>ORSA and TIMS</a:t>
            </a:r>
            <a:endParaRPr/>
          </a:p>
        </p:txBody>
      </p:sp>
      <p:sp>
        <p:nvSpPr>
          <p:cNvPr id="243" name="Google Shape;243;p11"/>
          <p:cNvSpPr/>
          <p:nvPr/>
        </p:nvSpPr>
        <p:spPr>
          <a:xfrm>
            <a:off x="3348038" y="2060575"/>
            <a:ext cx="215900" cy="2159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4" name="Google Shape;244;p11"/>
          <p:cNvSpPr txBox="1"/>
          <p:nvPr/>
        </p:nvSpPr>
        <p:spPr>
          <a:xfrm>
            <a:off x="395288" y="2276475"/>
            <a:ext cx="2016125" cy="1165225"/>
          </a:xfrm>
          <a:prstGeom prst="rect">
            <a:avLst/>
          </a:prstGeom>
          <a:gradFill>
            <a:gsLst>
              <a:gs pos="0">
                <a:srgbClr val="ADADAD"/>
              </a:gs>
              <a:gs pos="88000">
                <a:srgbClr val="5A5A5A"/>
              </a:gs>
              <a:gs pos="100000">
                <a:srgbClr val="5A5A5A"/>
              </a:gs>
            </a:gsLst>
            <a:lin ang="5400000" scaled="0"/>
          </a:gradFill>
          <a:ln cap="rnd" cmpd="sng" w="127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400" u="none" cap="none" strike="noStrike">
                <a:solidFill>
                  <a:srgbClr val="FFCC00"/>
                </a:solidFill>
                <a:latin typeface="Bookman Old Style"/>
                <a:ea typeface="Bookman Old Style"/>
                <a:cs typeface="Bookman Old Style"/>
                <a:sym typeface="Bookman Old Style"/>
              </a:rPr>
              <a:t>1960</a:t>
            </a:r>
            <a:endParaRPr/>
          </a:p>
          <a:p>
            <a:pPr indent="-88900" lvl="0" marL="0" marR="0" rtl="0" algn="l">
              <a:spcBef>
                <a:spcPts val="0"/>
              </a:spcBef>
              <a:spcAft>
                <a:spcPts val="0"/>
              </a:spcAft>
              <a:buClr>
                <a:schemeClr val="dk1"/>
              </a:buClr>
              <a:buSzPts val="1400"/>
              <a:buFont typeface="Bookman Old Style"/>
              <a:buChar char="•"/>
            </a:pPr>
            <a:r>
              <a:rPr b="0" i="0" lang="en-US" sz="1400" u="none" cap="none" strike="noStrike">
                <a:solidFill>
                  <a:schemeClr val="dk1"/>
                </a:solidFill>
                <a:latin typeface="Bookman Old Style"/>
                <a:ea typeface="Bookman Old Style"/>
                <a:cs typeface="Bookman Old Style"/>
                <a:sym typeface="Bookman Old Style"/>
              </a:rPr>
              <a:t>John D.C. Litle</a:t>
            </a:r>
            <a:endParaRPr/>
          </a:p>
          <a:p>
            <a:pPr indent="0" lvl="0" marL="0" marR="0" rtl="0" algn="l">
              <a:spcBef>
                <a:spcPts val="0"/>
              </a:spcBef>
              <a:spcAft>
                <a:spcPts val="0"/>
              </a:spcAft>
              <a:buNone/>
            </a:pPr>
            <a:r>
              <a:rPr b="0" i="0" lang="en-US" sz="1400" u="none" cap="none" strike="noStrike">
                <a:solidFill>
                  <a:schemeClr val="dk1"/>
                </a:solidFill>
                <a:latin typeface="Bookman Old Style"/>
                <a:ea typeface="Bookman Old Style"/>
                <a:cs typeface="Bookman Old Style"/>
                <a:sym typeface="Bookman Old Style"/>
              </a:rPr>
              <a:t>[Queuing Theory]</a:t>
            </a:r>
            <a:endParaRPr/>
          </a:p>
          <a:p>
            <a:pPr indent="-88900" lvl="0" marL="0" marR="0" rtl="0" algn="l">
              <a:spcBef>
                <a:spcPts val="0"/>
              </a:spcBef>
              <a:spcAft>
                <a:spcPts val="0"/>
              </a:spcAft>
              <a:buClr>
                <a:schemeClr val="dk1"/>
              </a:buClr>
              <a:buSzPts val="1400"/>
              <a:buFont typeface="Bookman Old Style"/>
              <a:buChar char="•"/>
            </a:pPr>
            <a:r>
              <a:rPr b="0" i="0" lang="en-US" sz="1400" u="none" cap="none" strike="noStrike">
                <a:solidFill>
                  <a:schemeClr val="dk1"/>
                </a:solidFill>
                <a:latin typeface="Bookman Old Style"/>
                <a:ea typeface="Bookman Old Style"/>
                <a:cs typeface="Bookman Old Style"/>
                <a:sym typeface="Bookman Old Style"/>
              </a:rPr>
              <a:t>Simscript - GPSS</a:t>
            </a:r>
            <a:endParaRPr/>
          </a:p>
          <a:p>
            <a:pPr indent="0" lvl="0" marL="0" marR="0" rtl="0" algn="l">
              <a:spcBef>
                <a:spcPts val="0"/>
              </a:spcBef>
              <a:spcAft>
                <a:spcPts val="0"/>
              </a:spcAft>
              <a:buNone/>
            </a:pPr>
            <a:r>
              <a:rPr b="0" i="0" lang="en-US" sz="1400" u="none" cap="none" strike="noStrike">
                <a:solidFill>
                  <a:schemeClr val="dk1"/>
                </a:solidFill>
                <a:latin typeface="Bookman Old Style"/>
                <a:ea typeface="Bookman Old Style"/>
                <a:cs typeface="Bookman Old Style"/>
                <a:sym typeface="Bookman Old Style"/>
              </a:rPr>
              <a:t>[Simulation]</a:t>
            </a:r>
            <a:endParaRPr/>
          </a:p>
        </p:txBody>
      </p:sp>
      <p:sp>
        <p:nvSpPr>
          <p:cNvPr id="245" name="Google Shape;245;p11"/>
          <p:cNvSpPr/>
          <p:nvPr/>
        </p:nvSpPr>
        <p:spPr>
          <a:xfrm>
            <a:off x="1258888" y="2060575"/>
            <a:ext cx="215900" cy="2159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6" name="Google Shape;246;p11"/>
          <p:cNvSpPr/>
          <p:nvPr/>
        </p:nvSpPr>
        <p:spPr>
          <a:xfrm>
            <a:off x="179388" y="4437063"/>
            <a:ext cx="8642350" cy="71437"/>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7" name="Google Shape;247;p11"/>
          <p:cNvSpPr txBox="1"/>
          <p:nvPr/>
        </p:nvSpPr>
        <p:spPr>
          <a:xfrm>
            <a:off x="395288" y="4581525"/>
            <a:ext cx="2016125" cy="52705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400" u="none" cap="none" strike="noStrike">
                <a:solidFill>
                  <a:srgbClr val="FFCC00"/>
                </a:solidFill>
                <a:latin typeface="Bookman Old Style"/>
                <a:ea typeface="Bookman Old Style"/>
                <a:cs typeface="Bookman Old Style"/>
                <a:sym typeface="Bookman Old Style"/>
              </a:rPr>
              <a:t>1970</a:t>
            </a:r>
            <a:endParaRPr/>
          </a:p>
          <a:p>
            <a:pPr indent="-88900" lvl="0" marL="0" marR="0" rtl="0" algn="l">
              <a:spcBef>
                <a:spcPts val="0"/>
              </a:spcBef>
              <a:spcAft>
                <a:spcPts val="0"/>
              </a:spcAft>
              <a:buClr>
                <a:schemeClr val="dk1"/>
              </a:buClr>
              <a:buSzPts val="1400"/>
              <a:buFont typeface="Bookman Old Style"/>
              <a:buChar char="•"/>
            </a:pPr>
            <a:r>
              <a:rPr b="0" i="0" lang="en-US" sz="1400" u="none" cap="none" strike="noStrike">
                <a:solidFill>
                  <a:schemeClr val="dk1"/>
                </a:solidFill>
                <a:latin typeface="Bookman Old Style"/>
                <a:ea typeface="Bookman Old Style"/>
                <a:cs typeface="Bookman Old Style"/>
                <a:sym typeface="Bookman Old Style"/>
              </a:rPr>
              <a:t>Microcomputer</a:t>
            </a:r>
            <a:endParaRPr/>
          </a:p>
        </p:txBody>
      </p:sp>
      <p:sp>
        <p:nvSpPr>
          <p:cNvPr id="248" name="Google Shape;248;p11"/>
          <p:cNvSpPr txBox="1"/>
          <p:nvPr/>
        </p:nvSpPr>
        <p:spPr>
          <a:xfrm>
            <a:off x="2484438" y="4581525"/>
            <a:ext cx="2016125" cy="1165225"/>
          </a:xfrm>
          <a:prstGeom prst="rect">
            <a:avLst/>
          </a:prstGeom>
          <a:solidFill>
            <a:schemeClr val="accent5"/>
          </a:solidFill>
          <a:ln cap="rnd" cmpd="sng" w="25400">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400" u="none" cap="none" strike="noStrike">
                <a:solidFill>
                  <a:srgbClr val="FFCC00"/>
                </a:solidFill>
                <a:latin typeface="Bookman Old Style"/>
                <a:ea typeface="Bookman Old Style"/>
                <a:cs typeface="Bookman Old Style"/>
                <a:sym typeface="Bookman Old Style"/>
              </a:rPr>
              <a:t>1980</a:t>
            </a:r>
            <a:endParaRPr/>
          </a:p>
          <a:p>
            <a:pPr indent="-88900" lvl="0" marL="0" marR="0" rtl="0" algn="l">
              <a:spcBef>
                <a:spcPts val="0"/>
              </a:spcBef>
              <a:spcAft>
                <a:spcPts val="0"/>
              </a:spcAft>
              <a:buClr>
                <a:schemeClr val="dk1"/>
              </a:buClr>
              <a:buSzPts val="1400"/>
              <a:buFont typeface="Bookman Old Style"/>
              <a:buChar char="•"/>
            </a:pPr>
            <a:r>
              <a:rPr b="0" i="0" lang="en-US" sz="1400" u="none" cap="none" strike="noStrike">
                <a:solidFill>
                  <a:schemeClr val="dk1"/>
                </a:solidFill>
                <a:latin typeface="Bookman Old Style"/>
                <a:ea typeface="Bookman Old Style"/>
                <a:cs typeface="Bookman Old Style"/>
                <a:sym typeface="Bookman Old Style"/>
              </a:rPr>
              <a:t>H. Karmarkar</a:t>
            </a:r>
            <a:endParaRPr/>
          </a:p>
          <a:p>
            <a:pPr indent="0" lvl="0" marL="0" marR="0" rtl="0" algn="l">
              <a:spcBef>
                <a:spcPts val="0"/>
              </a:spcBef>
              <a:spcAft>
                <a:spcPts val="0"/>
              </a:spcAft>
              <a:buNone/>
            </a:pPr>
            <a:r>
              <a:rPr b="0" i="0" lang="en-US" sz="1400" u="none" cap="none" strike="noStrike">
                <a:solidFill>
                  <a:schemeClr val="dk1"/>
                </a:solidFill>
                <a:latin typeface="Bookman Old Style"/>
                <a:ea typeface="Bookman Old Style"/>
                <a:cs typeface="Bookman Old Style"/>
                <a:sym typeface="Bookman Old Style"/>
              </a:rPr>
              <a:t>[Linear Prog.]</a:t>
            </a:r>
            <a:endParaRPr/>
          </a:p>
          <a:p>
            <a:pPr indent="-88900" lvl="0" marL="0" marR="0" rtl="0" algn="l">
              <a:spcBef>
                <a:spcPts val="0"/>
              </a:spcBef>
              <a:spcAft>
                <a:spcPts val="0"/>
              </a:spcAft>
              <a:buClr>
                <a:schemeClr val="dk1"/>
              </a:buClr>
              <a:buSzPts val="1400"/>
              <a:buFont typeface="Bookman Old Style"/>
              <a:buChar char="•"/>
            </a:pPr>
            <a:r>
              <a:rPr b="0" i="0" lang="en-US" sz="1400" u="none" cap="none" strike="noStrike">
                <a:solidFill>
                  <a:schemeClr val="dk1"/>
                </a:solidFill>
                <a:latin typeface="Bookman Old Style"/>
                <a:ea typeface="Bookman Old Style"/>
                <a:cs typeface="Bookman Old Style"/>
                <a:sym typeface="Bookman Old Style"/>
              </a:rPr>
              <a:t>Personal computer</a:t>
            </a:r>
            <a:endParaRPr/>
          </a:p>
          <a:p>
            <a:pPr indent="-88900" lvl="0" marL="0" marR="0" rtl="0" algn="l">
              <a:spcBef>
                <a:spcPts val="0"/>
              </a:spcBef>
              <a:spcAft>
                <a:spcPts val="0"/>
              </a:spcAft>
              <a:buClr>
                <a:schemeClr val="dk1"/>
              </a:buClr>
              <a:buSzPts val="1400"/>
              <a:buFont typeface="Bookman Old Style"/>
              <a:buChar char="•"/>
            </a:pPr>
            <a:r>
              <a:rPr b="0" i="0" lang="en-US" sz="1400" u="none" cap="none" strike="noStrike">
                <a:solidFill>
                  <a:schemeClr val="dk1"/>
                </a:solidFill>
                <a:latin typeface="Bookman Old Style"/>
                <a:ea typeface="Bookman Old Style"/>
                <a:cs typeface="Bookman Old Style"/>
                <a:sym typeface="Bookman Old Style"/>
              </a:rPr>
              <a:t>OR/MS Softwares</a:t>
            </a:r>
            <a:endParaRPr/>
          </a:p>
        </p:txBody>
      </p:sp>
      <p:sp>
        <p:nvSpPr>
          <p:cNvPr id="249" name="Google Shape;249;p11"/>
          <p:cNvSpPr txBox="1"/>
          <p:nvPr/>
        </p:nvSpPr>
        <p:spPr>
          <a:xfrm>
            <a:off x="4572000" y="4581525"/>
            <a:ext cx="2016125" cy="95250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400" u="none" cap="none" strike="noStrike">
                <a:solidFill>
                  <a:srgbClr val="FFCC00"/>
                </a:solidFill>
                <a:latin typeface="Bookman Old Style"/>
                <a:ea typeface="Bookman Old Style"/>
                <a:cs typeface="Bookman Old Style"/>
                <a:sym typeface="Bookman Old Style"/>
              </a:rPr>
              <a:t>1990</a:t>
            </a:r>
            <a:endParaRPr/>
          </a:p>
          <a:p>
            <a:pPr indent="-88900" lvl="0" marL="0" marR="0" rtl="0" algn="l">
              <a:spcBef>
                <a:spcPts val="0"/>
              </a:spcBef>
              <a:spcAft>
                <a:spcPts val="0"/>
              </a:spcAft>
              <a:buClr>
                <a:schemeClr val="dk1"/>
              </a:buClr>
              <a:buSzPts val="1400"/>
              <a:buFont typeface="Bookman Old Style"/>
              <a:buChar char="•"/>
            </a:pPr>
            <a:r>
              <a:rPr b="0" i="0" lang="en-US" sz="1400" u="none" cap="none" strike="noStrike">
                <a:solidFill>
                  <a:schemeClr val="dk1"/>
                </a:solidFill>
                <a:latin typeface="Bookman Old Style"/>
                <a:ea typeface="Bookman Old Style"/>
                <a:cs typeface="Bookman Old Style"/>
                <a:sym typeface="Bookman Old Style"/>
              </a:rPr>
              <a:t>Spreadsheet Packages</a:t>
            </a:r>
            <a:endParaRPr/>
          </a:p>
          <a:p>
            <a:pPr indent="-88900" lvl="0" marL="0" marR="0" rtl="0" algn="l">
              <a:spcBef>
                <a:spcPts val="0"/>
              </a:spcBef>
              <a:spcAft>
                <a:spcPts val="0"/>
              </a:spcAft>
              <a:buClr>
                <a:schemeClr val="dk1"/>
              </a:buClr>
              <a:buSzPts val="1400"/>
              <a:buFont typeface="Bookman Old Style"/>
              <a:buChar char="•"/>
            </a:pPr>
            <a:r>
              <a:rPr b="0" i="0" lang="en-US" sz="1400" u="none" cap="none" strike="noStrike">
                <a:solidFill>
                  <a:schemeClr val="dk1"/>
                </a:solidFill>
                <a:latin typeface="Bookman Old Style"/>
                <a:ea typeface="Bookman Old Style"/>
                <a:cs typeface="Bookman Old Style"/>
                <a:sym typeface="Bookman Old Style"/>
              </a:rPr>
              <a:t>INFORMS</a:t>
            </a:r>
            <a:endParaRPr/>
          </a:p>
        </p:txBody>
      </p:sp>
      <p:sp>
        <p:nvSpPr>
          <p:cNvPr id="250" name="Google Shape;250;p11"/>
          <p:cNvSpPr txBox="1"/>
          <p:nvPr/>
        </p:nvSpPr>
        <p:spPr>
          <a:xfrm>
            <a:off x="6659563" y="4581525"/>
            <a:ext cx="2016125" cy="52705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400" u="none" cap="none" strike="noStrike">
                <a:solidFill>
                  <a:srgbClr val="FFCC00"/>
                </a:solidFill>
                <a:latin typeface="Bookman Old Style"/>
                <a:ea typeface="Bookman Old Style"/>
                <a:cs typeface="Bookman Old Style"/>
                <a:sym typeface="Bookman Old Style"/>
              </a:rPr>
              <a:t>2022</a:t>
            </a:r>
            <a:endParaRPr b="1" i="0" sz="1400" u="none" cap="none" strike="noStrike">
              <a:solidFill>
                <a:srgbClr val="FFCC00"/>
              </a:solidFill>
              <a:latin typeface="Bookman Old Style"/>
              <a:ea typeface="Bookman Old Style"/>
              <a:cs typeface="Bookman Old Style"/>
              <a:sym typeface="Bookman Old Style"/>
            </a:endParaRPr>
          </a:p>
          <a:p>
            <a:pPr indent="-88900" lvl="0" marL="0" marR="0" rtl="0" algn="l">
              <a:spcBef>
                <a:spcPts val="0"/>
              </a:spcBef>
              <a:spcAft>
                <a:spcPts val="0"/>
              </a:spcAft>
              <a:buClr>
                <a:schemeClr val="dk1"/>
              </a:buClr>
              <a:buSzPts val="1400"/>
              <a:buFont typeface="Bookman Old Style"/>
              <a:buChar char="•"/>
            </a:pPr>
            <a:r>
              <a:rPr b="0" i="0" lang="en-US" sz="1400" u="none" cap="none" strike="noStrike">
                <a:solidFill>
                  <a:schemeClr val="dk1"/>
                </a:solidFill>
                <a:latin typeface="Bookman Old Style"/>
                <a:ea typeface="Bookman Old Style"/>
                <a:cs typeface="Bookman Old Style"/>
                <a:sym typeface="Bookman Old Style"/>
              </a:rPr>
              <a:t>You are here</a:t>
            </a:r>
            <a:endParaRPr/>
          </a:p>
        </p:txBody>
      </p:sp>
      <p:sp>
        <p:nvSpPr>
          <p:cNvPr id="251" name="Google Shape;251;p11"/>
          <p:cNvSpPr/>
          <p:nvPr/>
        </p:nvSpPr>
        <p:spPr>
          <a:xfrm>
            <a:off x="7596188" y="4365625"/>
            <a:ext cx="215900" cy="2159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2" name="Google Shape;252;p11"/>
          <p:cNvSpPr/>
          <p:nvPr/>
        </p:nvSpPr>
        <p:spPr>
          <a:xfrm>
            <a:off x="5508625" y="4365625"/>
            <a:ext cx="215900" cy="2159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3" name="Google Shape;253;p11"/>
          <p:cNvSpPr/>
          <p:nvPr/>
        </p:nvSpPr>
        <p:spPr>
          <a:xfrm>
            <a:off x="3348038" y="4365625"/>
            <a:ext cx="215900" cy="2159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4" name="Google Shape;254;p11"/>
          <p:cNvSpPr/>
          <p:nvPr/>
        </p:nvSpPr>
        <p:spPr>
          <a:xfrm>
            <a:off x="1258888" y="4365625"/>
            <a:ext cx="215900" cy="2159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10"/>
          <p:cNvSpPr txBox="1"/>
          <p:nvPr>
            <p:ph type="title"/>
          </p:nvPr>
        </p:nvSpPr>
        <p:spPr>
          <a:xfrm>
            <a:off x="609599" y="609600"/>
            <a:ext cx="6347713"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Ford Motor </a:t>
            </a:r>
            <a:r>
              <a:rPr lang="en-US" sz="2400">
                <a:solidFill>
                  <a:srgbClr val="0C0C0C"/>
                </a:solidFill>
              </a:rPr>
              <a:t>(con’t)</a:t>
            </a:r>
            <a:endParaRPr/>
          </a:p>
        </p:txBody>
      </p:sp>
      <p:sp>
        <p:nvSpPr>
          <p:cNvPr id="1133" name="Google Shape;1133;p110"/>
          <p:cNvSpPr txBox="1"/>
          <p:nvPr>
            <p:ph idx="1" type="body"/>
          </p:nvPr>
        </p:nvSpPr>
        <p:spPr>
          <a:xfrm>
            <a:off x="685800" y="2535238"/>
            <a:ext cx="7772400" cy="356076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Project Value: Ford reduced annual prototype costs by $250 million.</a:t>
            </a:r>
            <a:endParaRPr/>
          </a:p>
        </p:txBody>
      </p:sp>
      <p:sp>
        <p:nvSpPr>
          <p:cNvPr id="1134" name="Google Shape;1134;p110"/>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111"/>
          <p:cNvSpPr txBox="1"/>
          <p:nvPr>
            <p:ph type="title"/>
          </p:nvPr>
        </p:nvSpPr>
        <p:spPr>
          <a:xfrm>
            <a:off x="609599" y="609600"/>
            <a:ext cx="6347713"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Case 5: Procter &amp; Gamble Supply Chain</a:t>
            </a:r>
            <a:endParaRPr/>
          </a:p>
        </p:txBody>
      </p:sp>
      <p:sp>
        <p:nvSpPr>
          <p:cNvPr id="1140" name="Google Shape;1140;p111"/>
          <p:cNvSpPr txBox="1"/>
          <p:nvPr>
            <p:ph idx="1" type="body"/>
          </p:nvPr>
        </p:nvSpPr>
        <p:spPr>
          <a:xfrm>
            <a:off x="685800" y="2460625"/>
            <a:ext cx="7772400" cy="3635375"/>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Problem: To ensure smart growth, P&amp;G needed to improve its supply chain, streamline work processes, drive out non-value-added costs, and eliminate duplication.</a:t>
            </a:r>
            <a:endParaRPr/>
          </a:p>
        </p:txBody>
      </p:sp>
      <p:sp>
        <p:nvSpPr>
          <p:cNvPr id="1141" name="Google Shape;1141;p111"/>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12"/>
          <p:cNvSpPr txBox="1"/>
          <p:nvPr>
            <p:ph type="title"/>
          </p:nvPr>
        </p:nvSpPr>
        <p:spPr>
          <a:xfrm>
            <a:off x="609599" y="609600"/>
            <a:ext cx="6347713"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P&amp;G Supply Chain </a:t>
            </a:r>
            <a:r>
              <a:rPr lang="en-US" sz="2400">
                <a:solidFill>
                  <a:srgbClr val="0C0C0C"/>
                </a:solidFill>
              </a:rPr>
              <a:t>(con’t)</a:t>
            </a:r>
            <a:endParaRPr/>
          </a:p>
        </p:txBody>
      </p:sp>
      <p:sp>
        <p:nvSpPr>
          <p:cNvPr id="1147" name="Google Shape;1147;p112"/>
          <p:cNvSpPr txBox="1"/>
          <p:nvPr>
            <p:ph idx="1" type="body"/>
          </p:nvPr>
        </p:nvSpPr>
        <p:spPr>
          <a:xfrm>
            <a:off x="685800" y="2089150"/>
            <a:ext cx="7772400" cy="400685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Strategic Objectives and Requirements: P&amp;G recognized that there were potentially millions of feasible options for its 30 product-strategy teams to consider. Executives needed sound analytical support to realize P&amp;G’s goal within the tight, one-year objective.</a:t>
            </a:r>
            <a:endParaRPr/>
          </a:p>
        </p:txBody>
      </p:sp>
      <p:sp>
        <p:nvSpPr>
          <p:cNvPr id="1148" name="Google Shape;1148;p112"/>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113"/>
          <p:cNvSpPr txBox="1"/>
          <p:nvPr>
            <p:ph type="title"/>
          </p:nvPr>
        </p:nvSpPr>
        <p:spPr>
          <a:xfrm>
            <a:off x="609599" y="609600"/>
            <a:ext cx="6347713"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P&amp;G Supply Chain </a:t>
            </a:r>
            <a:r>
              <a:rPr lang="en-US" sz="2400">
                <a:solidFill>
                  <a:srgbClr val="0C0C0C"/>
                </a:solidFill>
              </a:rPr>
              <a:t>(con’t)</a:t>
            </a:r>
            <a:endParaRPr/>
          </a:p>
        </p:txBody>
      </p:sp>
      <p:sp>
        <p:nvSpPr>
          <p:cNvPr id="1154" name="Google Shape;1154;p113"/>
          <p:cNvSpPr txBox="1"/>
          <p:nvPr>
            <p:ph idx="1" type="body"/>
          </p:nvPr>
        </p:nvSpPr>
        <p:spPr>
          <a:xfrm>
            <a:off x="609599" y="2160590"/>
            <a:ext cx="6347714"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Model Structure: The P&amp;G operations research department and the University of Cincinnati created decision-making models and software. They followed a modeling strategy of solving two easier-to-handle subproblems:</a:t>
            </a:r>
            <a:endParaRPr/>
          </a:p>
          <a:p>
            <a:pPr indent="-285750" lvl="1" marL="742950" rtl="0" algn="l">
              <a:spcBef>
                <a:spcPts val="1000"/>
              </a:spcBef>
              <a:spcAft>
                <a:spcPts val="0"/>
              </a:spcAft>
              <a:buSzPts val="1280"/>
              <a:buChar char="►"/>
            </a:pPr>
            <a:r>
              <a:rPr lang="en-US"/>
              <a:t>Distribution/location</a:t>
            </a:r>
            <a:endParaRPr/>
          </a:p>
          <a:p>
            <a:pPr indent="-285750" lvl="1" marL="742950" rtl="0" algn="l">
              <a:spcBef>
                <a:spcPts val="1000"/>
              </a:spcBef>
              <a:spcAft>
                <a:spcPts val="0"/>
              </a:spcAft>
              <a:buSzPts val="1280"/>
              <a:buChar char="►"/>
            </a:pPr>
            <a:r>
              <a:rPr lang="en-US"/>
              <a:t>Product sourcing</a:t>
            </a:r>
            <a:endParaRPr/>
          </a:p>
        </p:txBody>
      </p:sp>
      <p:sp>
        <p:nvSpPr>
          <p:cNvPr id="1155" name="Google Shape;1155;p113"/>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114"/>
          <p:cNvSpPr txBox="1"/>
          <p:nvPr>
            <p:ph type="title"/>
          </p:nvPr>
        </p:nvSpPr>
        <p:spPr>
          <a:xfrm>
            <a:off x="609599" y="609600"/>
            <a:ext cx="6347713"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P&amp;G Supply Chain </a:t>
            </a:r>
            <a:r>
              <a:rPr lang="en-US" sz="2400">
                <a:solidFill>
                  <a:srgbClr val="0C0C0C"/>
                </a:solidFill>
              </a:rPr>
              <a:t>(con’t)</a:t>
            </a:r>
            <a:endParaRPr/>
          </a:p>
        </p:txBody>
      </p:sp>
      <p:sp>
        <p:nvSpPr>
          <p:cNvPr id="1161" name="Google Shape;1161;p114"/>
          <p:cNvSpPr txBox="1"/>
          <p:nvPr>
            <p:ph idx="1" type="body"/>
          </p:nvPr>
        </p:nvSpPr>
        <p:spPr>
          <a:xfrm>
            <a:off x="685800" y="2460625"/>
            <a:ext cx="7772400" cy="3635375"/>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Project Value: The overall Strengthening Global Effectiveness (SGE) effort saved $200 million a year before tax and allowed P&amp;G to write off $1 billion of assets and transition costs.</a:t>
            </a:r>
            <a:endParaRPr/>
          </a:p>
        </p:txBody>
      </p:sp>
      <p:sp>
        <p:nvSpPr>
          <p:cNvPr id="1162" name="Google Shape;1162;p114"/>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15"/>
          <p:cNvSpPr txBox="1"/>
          <p:nvPr>
            <p:ph type="title"/>
          </p:nvPr>
        </p:nvSpPr>
        <p:spPr>
          <a:xfrm>
            <a:off x="609599" y="609600"/>
            <a:ext cx="6347713"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Case 6: American Airlines Revolutionizes Pricing</a:t>
            </a:r>
            <a:endParaRPr/>
          </a:p>
        </p:txBody>
      </p:sp>
      <p:sp>
        <p:nvSpPr>
          <p:cNvPr id="1168" name="Google Shape;1168;p115"/>
          <p:cNvSpPr txBox="1"/>
          <p:nvPr>
            <p:ph idx="1" type="body"/>
          </p:nvPr>
        </p:nvSpPr>
        <p:spPr>
          <a:xfrm>
            <a:off x="685800" y="2682875"/>
            <a:ext cx="7772400" cy="3413125"/>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Business Problem: To compete effectively in a fierce market, the company needed to “sell the right seats to the right customers at the right prices.”</a:t>
            </a:r>
            <a:endParaRPr/>
          </a:p>
        </p:txBody>
      </p:sp>
      <p:sp>
        <p:nvSpPr>
          <p:cNvPr id="1169" name="Google Shape;1169;p115"/>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16"/>
          <p:cNvSpPr txBox="1"/>
          <p:nvPr>
            <p:ph type="title"/>
          </p:nvPr>
        </p:nvSpPr>
        <p:spPr>
          <a:xfrm>
            <a:off x="609599" y="609600"/>
            <a:ext cx="6347713"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American Airlines (con’t)</a:t>
            </a:r>
            <a:endParaRPr/>
          </a:p>
        </p:txBody>
      </p:sp>
      <p:sp>
        <p:nvSpPr>
          <p:cNvPr id="1175" name="Google Shape;1175;p116"/>
          <p:cNvSpPr txBox="1"/>
          <p:nvPr>
            <p:ph idx="1" type="body"/>
          </p:nvPr>
        </p:nvSpPr>
        <p:spPr>
          <a:xfrm>
            <a:off x="609599" y="2160590"/>
            <a:ext cx="6347714"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Strategic Objectives and Requirements: Airline seats are a perishable commodity.  Their value varies – at times of scarcity they’re worth a premium, after the flight departs, they’re worthless. The new system had to develop an approach to pricing while creating software that could accommodate millions of bookings, cancellations, and corrections.</a:t>
            </a:r>
            <a:endParaRPr/>
          </a:p>
        </p:txBody>
      </p:sp>
      <p:sp>
        <p:nvSpPr>
          <p:cNvPr id="1176" name="Google Shape;1176;p116"/>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117"/>
          <p:cNvSpPr txBox="1"/>
          <p:nvPr>
            <p:ph type="title"/>
          </p:nvPr>
        </p:nvSpPr>
        <p:spPr>
          <a:xfrm>
            <a:off x="609599" y="609600"/>
            <a:ext cx="6347713"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American Airlines </a:t>
            </a:r>
            <a:r>
              <a:rPr lang="en-US" sz="2400">
                <a:solidFill>
                  <a:srgbClr val="0C0C0C"/>
                </a:solidFill>
              </a:rPr>
              <a:t>(con’t)</a:t>
            </a:r>
            <a:endParaRPr/>
          </a:p>
        </p:txBody>
      </p:sp>
      <p:sp>
        <p:nvSpPr>
          <p:cNvPr id="1182" name="Google Shape;1182;p117"/>
          <p:cNvSpPr txBox="1"/>
          <p:nvPr>
            <p:ph idx="1" type="body"/>
          </p:nvPr>
        </p:nvSpPr>
        <p:spPr>
          <a:xfrm>
            <a:off x="609599" y="2160590"/>
            <a:ext cx="6347714" cy="388077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SzPct val="80000"/>
              <a:buChar char="►"/>
            </a:pPr>
            <a:r>
              <a:rPr lang="en-US" sz="2800"/>
              <a:t>Model Structure: The team developed yield management, also known as revenue management and dynamic pricing. The model broke down the problem into three subproblems:</a:t>
            </a:r>
            <a:endParaRPr/>
          </a:p>
          <a:p>
            <a:pPr indent="-285750" lvl="1" marL="742950" rtl="0" algn="l">
              <a:spcBef>
                <a:spcPts val="1000"/>
              </a:spcBef>
              <a:spcAft>
                <a:spcPts val="0"/>
              </a:spcAft>
              <a:buSzPct val="80000"/>
              <a:buChar char="►"/>
            </a:pPr>
            <a:r>
              <a:rPr lang="en-US" sz="2400"/>
              <a:t>Overbooking</a:t>
            </a:r>
            <a:endParaRPr/>
          </a:p>
          <a:p>
            <a:pPr indent="-285750" lvl="1" marL="742950" rtl="0" algn="l">
              <a:spcBef>
                <a:spcPts val="1000"/>
              </a:spcBef>
              <a:spcAft>
                <a:spcPts val="0"/>
              </a:spcAft>
              <a:buSzPct val="80000"/>
              <a:buChar char="►"/>
            </a:pPr>
            <a:r>
              <a:rPr lang="en-US" sz="2400"/>
              <a:t>Discount allocation</a:t>
            </a:r>
            <a:endParaRPr/>
          </a:p>
          <a:p>
            <a:pPr indent="-285750" lvl="1" marL="742950" rtl="0" algn="l">
              <a:spcBef>
                <a:spcPts val="1000"/>
              </a:spcBef>
              <a:spcAft>
                <a:spcPts val="0"/>
              </a:spcAft>
              <a:buSzPct val="80000"/>
              <a:buChar char="►"/>
            </a:pPr>
            <a:r>
              <a:rPr lang="en-US" sz="2400"/>
              <a:t>Traffic management</a:t>
            </a:r>
            <a:endParaRPr/>
          </a:p>
          <a:p>
            <a:pPr indent="-342900" lvl="0" marL="342900" rtl="0" algn="l">
              <a:spcBef>
                <a:spcPts val="1000"/>
              </a:spcBef>
              <a:spcAft>
                <a:spcPts val="0"/>
              </a:spcAft>
              <a:buSzPct val="80000"/>
              <a:buFont typeface="Trebuchet MS"/>
              <a:buNone/>
            </a:pPr>
            <a:r>
              <a:rPr lang="en-US" sz="2800"/>
              <a:t>    The model was adapted to American Airlines computers.</a:t>
            </a:r>
            <a:endParaRPr/>
          </a:p>
        </p:txBody>
      </p:sp>
      <p:sp>
        <p:nvSpPr>
          <p:cNvPr id="1183" name="Google Shape;1183;p117"/>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118"/>
          <p:cNvSpPr txBox="1"/>
          <p:nvPr>
            <p:ph type="title"/>
          </p:nvPr>
        </p:nvSpPr>
        <p:spPr>
          <a:xfrm>
            <a:off x="609599" y="609600"/>
            <a:ext cx="6347713"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American Airlines </a:t>
            </a:r>
            <a:r>
              <a:rPr lang="en-US" sz="2400">
                <a:solidFill>
                  <a:srgbClr val="0C0C0C"/>
                </a:solidFill>
              </a:rPr>
              <a:t>(con’t)</a:t>
            </a:r>
            <a:endParaRPr/>
          </a:p>
        </p:txBody>
      </p:sp>
      <p:sp>
        <p:nvSpPr>
          <p:cNvPr id="1189" name="Google Shape;1189;p118"/>
          <p:cNvSpPr txBox="1"/>
          <p:nvPr>
            <p:ph idx="1" type="body"/>
          </p:nvPr>
        </p:nvSpPr>
        <p:spPr>
          <a:xfrm>
            <a:off x="685800" y="2163763"/>
            <a:ext cx="7772400" cy="3932237"/>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Project Value: In 1991, American Airlines estimated a benefit of $1.4 billion over the previous three years. Since then, yield management was adopted by other airlines, and spread to hotels, car rentals, and cruises, resulting in added profits going into billions of dollars.</a:t>
            </a:r>
            <a:endParaRPr/>
          </a:p>
        </p:txBody>
      </p:sp>
      <p:sp>
        <p:nvSpPr>
          <p:cNvPr id="1190" name="Google Shape;1190;p118"/>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19"/>
          <p:cNvSpPr txBox="1"/>
          <p:nvPr>
            <p:ph type="title"/>
          </p:nvPr>
        </p:nvSpPr>
        <p:spPr>
          <a:xfrm>
            <a:off x="685800" y="228600"/>
            <a:ext cx="7772400" cy="1447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What you Should Know about Operations Research</a:t>
            </a:r>
            <a:endParaRPr/>
          </a:p>
        </p:txBody>
      </p:sp>
      <p:sp>
        <p:nvSpPr>
          <p:cNvPr id="1196" name="Google Shape;1196;p119"/>
          <p:cNvSpPr txBox="1"/>
          <p:nvPr>
            <p:ph idx="1" type="body"/>
          </p:nvPr>
        </p:nvSpPr>
        <p:spPr>
          <a:xfrm>
            <a:off x="685800" y="1981200"/>
            <a:ext cx="8077200" cy="4114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How decision-making problems are characterized</a:t>
            </a:r>
            <a:endParaRPr/>
          </a:p>
          <a:p>
            <a:pPr indent="-342900" lvl="0" marL="342900" rtl="0" algn="l">
              <a:spcBef>
                <a:spcPts val="1000"/>
              </a:spcBef>
              <a:spcAft>
                <a:spcPts val="0"/>
              </a:spcAft>
              <a:buSzPts val="1440"/>
              <a:buChar char="►"/>
            </a:pPr>
            <a:r>
              <a:rPr lang="en-US"/>
              <a:t>OR terminology</a:t>
            </a:r>
            <a:endParaRPr/>
          </a:p>
          <a:p>
            <a:pPr indent="-342900" lvl="0" marL="342900" rtl="0" algn="l">
              <a:spcBef>
                <a:spcPts val="1000"/>
              </a:spcBef>
              <a:spcAft>
                <a:spcPts val="0"/>
              </a:spcAft>
              <a:buSzPts val="1440"/>
              <a:buChar char="►"/>
            </a:pPr>
            <a:r>
              <a:rPr lang="en-US"/>
              <a:t>What a model is and how to assess its value</a:t>
            </a:r>
            <a:endParaRPr/>
          </a:p>
          <a:p>
            <a:pPr indent="-342900" lvl="0" marL="342900" rtl="0" algn="l">
              <a:spcBef>
                <a:spcPts val="1000"/>
              </a:spcBef>
              <a:spcAft>
                <a:spcPts val="0"/>
              </a:spcAft>
              <a:buSzPts val="1440"/>
              <a:buChar char="►"/>
            </a:pPr>
            <a:r>
              <a:rPr lang="en-US"/>
              <a:t>How to go from a conceptual problem to a quantitative solution</a:t>
            </a:r>
            <a:endParaRPr/>
          </a:p>
          <a:p>
            <a:pPr indent="-342900" lvl="0" marL="342900" rtl="0" algn="l">
              <a:spcBef>
                <a:spcPts val="1000"/>
              </a:spcBef>
              <a:spcAft>
                <a:spcPts val="0"/>
              </a:spcAft>
              <a:buSzPts val="1440"/>
              <a:buFont typeface="Trebuchet MS"/>
              <a:buNone/>
            </a:pPr>
            <a:r>
              <a:t/>
            </a:r>
            <a:endParaRPr/>
          </a:p>
        </p:txBody>
      </p:sp>
      <p:sp>
        <p:nvSpPr>
          <p:cNvPr id="1197" name="Google Shape;1197;p119"/>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12"/>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0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260" name="Google Shape;260;p12"/>
          <p:cNvSpPr txBox="1"/>
          <p:nvPr/>
        </p:nvSpPr>
        <p:spPr>
          <a:xfrm>
            <a:off x="1803400" y="915988"/>
            <a:ext cx="5851525" cy="5794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3200" u="none" cap="none" strike="noStrike">
                <a:solidFill>
                  <a:srgbClr val="FFFF66"/>
                </a:solidFill>
                <a:latin typeface="Bookman Old Style"/>
                <a:ea typeface="Bookman Old Style"/>
                <a:cs typeface="Bookman Old Style"/>
                <a:sym typeface="Bookman Old Style"/>
              </a:rPr>
              <a:t>Operations Research Models</a:t>
            </a:r>
            <a:endParaRPr b="0" i="0" sz="3200" u="none" cap="none" strike="noStrike">
              <a:solidFill>
                <a:schemeClr val="lt1"/>
              </a:solidFill>
              <a:latin typeface="Bookman Old Style"/>
              <a:ea typeface="Bookman Old Style"/>
              <a:cs typeface="Bookman Old Style"/>
              <a:sym typeface="Bookman Old Style"/>
            </a:endParaRPr>
          </a:p>
        </p:txBody>
      </p:sp>
      <p:sp>
        <p:nvSpPr>
          <p:cNvPr id="261" name="Google Shape;261;p12"/>
          <p:cNvSpPr txBox="1"/>
          <p:nvPr/>
        </p:nvSpPr>
        <p:spPr>
          <a:xfrm>
            <a:off x="187325" y="1981200"/>
            <a:ext cx="8728075" cy="4452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200" u="none" cap="none" strike="noStrike">
                <a:solidFill>
                  <a:srgbClr val="FF9900"/>
                </a:solidFill>
                <a:latin typeface="Bookman Old Style"/>
                <a:ea typeface="Bookman Old Style"/>
                <a:cs typeface="Bookman Old Style"/>
                <a:sym typeface="Bookman Old Style"/>
              </a:rPr>
              <a:t>Deterministic Models	Stochastic Models</a:t>
            </a:r>
            <a:endParaRPr/>
          </a:p>
          <a:p>
            <a:pPr indent="0" lvl="0" marL="0" marR="0" rtl="0" algn="l">
              <a:spcBef>
                <a:spcPts val="1100"/>
              </a:spcBef>
              <a:spcAft>
                <a:spcPts val="0"/>
              </a:spcAft>
              <a:buNone/>
            </a:pPr>
            <a:r>
              <a:rPr b="0" i="0" lang="en-US" sz="2200" u="none" cap="none" strike="noStrike">
                <a:solidFill>
                  <a:schemeClr val="dk1"/>
                </a:solidFill>
                <a:latin typeface="Bookman Old Style"/>
                <a:ea typeface="Bookman Old Style"/>
                <a:cs typeface="Bookman Old Style"/>
                <a:sym typeface="Bookman Old Style"/>
              </a:rPr>
              <a:t>• Linear Programming	• Discrete-Time Markov Chains</a:t>
            </a:r>
            <a:endParaRPr/>
          </a:p>
          <a:p>
            <a:pPr indent="0" lvl="0" marL="0" marR="0" rtl="0" algn="l">
              <a:spcBef>
                <a:spcPts val="1100"/>
              </a:spcBef>
              <a:spcAft>
                <a:spcPts val="0"/>
              </a:spcAft>
              <a:buNone/>
            </a:pPr>
            <a:r>
              <a:rPr b="0" i="0" lang="en-US" sz="2200" u="none" cap="none" strike="noStrike">
                <a:solidFill>
                  <a:schemeClr val="dk1"/>
                </a:solidFill>
                <a:latin typeface="Bookman Old Style"/>
                <a:ea typeface="Bookman Old Style"/>
                <a:cs typeface="Bookman Old Style"/>
                <a:sym typeface="Bookman Old Style"/>
              </a:rPr>
              <a:t>• Network Optimization	• Continuous-Time Markov Chains</a:t>
            </a:r>
            <a:endParaRPr/>
          </a:p>
          <a:p>
            <a:pPr indent="0" lvl="0" marL="0" marR="0" rtl="0" algn="l">
              <a:spcBef>
                <a:spcPts val="1100"/>
              </a:spcBef>
              <a:spcAft>
                <a:spcPts val="0"/>
              </a:spcAft>
              <a:buNone/>
            </a:pPr>
            <a:r>
              <a:rPr b="0" i="0" lang="en-US" sz="2200" u="none" cap="none" strike="noStrike">
                <a:solidFill>
                  <a:schemeClr val="dk1"/>
                </a:solidFill>
                <a:latin typeface="Bookman Old Style"/>
                <a:ea typeface="Bookman Old Style"/>
                <a:cs typeface="Bookman Old Style"/>
                <a:sym typeface="Bookman Old Style"/>
              </a:rPr>
              <a:t>• Integer Programming	• Queuing Theory (waiting lines)</a:t>
            </a:r>
            <a:endParaRPr/>
          </a:p>
          <a:p>
            <a:pPr indent="0" lvl="0" marL="0" marR="0" rtl="0" algn="l">
              <a:spcBef>
                <a:spcPts val="1100"/>
              </a:spcBef>
              <a:spcAft>
                <a:spcPts val="0"/>
              </a:spcAft>
              <a:buNone/>
            </a:pPr>
            <a:r>
              <a:rPr b="0" i="0" lang="en-US" sz="2200" u="none" cap="none" strike="noStrike">
                <a:solidFill>
                  <a:schemeClr val="dk1"/>
                </a:solidFill>
                <a:latin typeface="Bookman Old Style"/>
                <a:ea typeface="Bookman Old Style"/>
                <a:cs typeface="Bookman Old Style"/>
                <a:sym typeface="Bookman Old Style"/>
              </a:rPr>
              <a:t>• Nonlinear Programming	• Decision Analysis</a:t>
            </a:r>
            <a:endParaRPr/>
          </a:p>
          <a:p>
            <a:pPr indent="-139700" lvl="0" marL="0" marR="0" rtl="0" algn="l">
              <a:spcBef>
                <a:spcPts val="1100"/>
              </a:spcBef>
              <a:spcAft>
                <a:spcPts val="0"/>
              </a:spcAft>
              <a:buClr>
                <a:schemeClr val="dk1"/>
              </a:buClr>
              <a:buSzPts val="2200"/>
              <a:buFont typeface="Bookman Old Style"/>
              <a:buChar char="•"/>
            </a:pPr>
            <a:r>
              <a:rPr b="0" i="0" lang="en-US" sz="2200" u="none" cap="none" strike="noStrike">
                <a:solidFill>
                  <a:schemeClr val="dk1"/>
                </a:solidFill>
                <a:latin typeface="Bookman Old Style"/>
                <a:ea typeface="Bookman Old Style"/>
                <a:cs typeface="Bookman Old Style"/>
                <a:sym typeface="Bookman Old Style"/>
              </a:rPr>
              <a:t> Inventory Models               Game Theory</a:t>
            </a:r>
            <a:endParaRPr/>
          </a:p>
          <a:p>
            <a:pPr indent="0" lvl="0" marL="0" marR="0" rtl="0" algn="l">
              <a:spcBef>
                <a:spcPts val="1100"/>
              </a:spcBef>
              <a:spcAft>
                <a:spcPts val="0"/>
              </a:spcAft>
              <a:buNone/>
            </a:pPr>
            <a:r>
              <a:rPr b="0" i="0" lang="en-US" sz="2200" u="none" cap="none" strike="noStrike">
                <a:solidFill>
                  <a:schemeClr val="dk1"/>
                </a:solidFill>
                <a:latin typeface="Bookman Old Style"/>
                <a:ea typeface="Bookman Old Style"/>
                <a:cs typeface="Bookman Old Style"/>
                <a:sym typeface="Bookman Old Style"/>
              </a:rPr>
              <a:t>                                            Inventory models</a:t>
            </a:r>
            <a:endParaRPr/>
          </a:p>
          <a:p>
            <a:pPr indent="0" lvl="0" marL="0" marR="0" rtl="0" algn="l">
              <a:spcBef>
                <a:spcPts val="1100"/>
              </a:spcBef>
              <a:spcAft>
                <a:spcPts val="0"/>
              </a:spcAft>
              <a:buNone/>
            </a:pPr>
            <a:r>
              <a:rPr b="0" i="0" lang="en-US" sz="2200" u="none" cap="none" strike="noStrike">
                <a:solidFill>
                  <a:schemeClr val="dk1"/>
                </a:solidFill>
                <a:latin typeface="Bookman Old Style"/>
                <a:ea typeface="Bookman Old Style"/>
                <a:cs typeface="Bookman Old Style"/>
                <a:sym typeface="Bookman Old Style"/>
              </a:rPr>
              <a:t>                                            Simulation </a:t>
            </a:r>
            <a:endParaRPr/>
          </a:p>
          <a:p>
            <a:pPr indent="0" lvl="0" marL="0" marR="0" rtl="0" algn="l">
              <a:spcBef>
                <a:spcPts val="1100"/>
              </a:spcBef>
              <a:spcAft>
                <a:spcPts val="0"/>
              </a:spcAft>
              <a:buNone/>
            </a:pPr>
            <a:r>
              <a:rPr b="0" i="0" lang="en-US" sz="2200" u="none" cap="none" strike="noStrike">
                <a:solidFill>
                  <a:schemeClr val="dk1"/>
                </a:solidFill>
                <a:latin typeface="Bookman Old Style"/>
                <a:ea typeface="Bookman Old Style"/>
                <a:cs typeface="Bookman Old Style"/>
                <a:sym typeface="Bookman Old Style"/>
              </a:rPr>
              <a:t>                                          	</a:t>
            </a:r>
            <a:endParaRPr/>
          </a:p>
        </p:txBody>
      </p:sp>
      <p:sp>
        <p:nvSpPr>
          <p:cNvPr id="262" name="Google Shape;262;p12"/>
          <p:cNvSpPr/>
          <p:nvPr/>
        </p:nvSpPr>
        <p:spPr>
          <a:xfrm>
            <a:off x="3995738" y="4652963"/>
            <a:ext cx="73025" cy="71437"/>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3" name="Google Shape;263;p12"/>
          <p:cNvSpPr/>
          <p:nvPr/>
        </p:nvSpPr>
        <p:spPr>
          <a:xfrm>
            <a:off x="3995738" y="5157788"/>
            <a:ext cx="73025" cy="71437"/>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4" name="Google Shape;264;p12"/>
          <p:cNvSpPr/>
          <p:nvPr/>
        </p:nvSpPr>
        <p:spPr>
          <a:xfrm>
            <a:off x="3995738" y="5734050"/>
            <a:ext cx="73025" cy="71438"/>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120"/>
          <p:cNvSpPr txBox="1"/>
          <p:nvPr>
            <p:ph type="title"/>
          </p:nvPr>
        </p:nvSpPr>
        <p:spPr>
          <a:xfrm>
            <a:off x="609599" y="609600"/>
            <a:ext cx="6347713"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t/>
            </a:r>
            <a:endParaRPr/>
          </a:p>
        </p:txBody>
      </p:sp>
      <p:pic>
        <p:nvPicPr>
          <p:cNvPr id="1203" name="Google Shape;1203;p120"/>
          <p:cNvPicPr preferRelativeResize="0"/>
          <p:nvPr>
            <p:ph idx="1" type="body"/>
          </p:nvPr>
        </p:nvPicPr>
        <p:blipFill rotWithShape="1">
          <a:blip r:embed="rId3">
            <a:alphaModFix/>
          </a:blip>
          <a:srcRect b="0" l="0" r="0" t="0"/>
          <a:stretch/>
        </p:blipFill>
        <p:spPr>
          <a:xfrm>
            <a:off x="1115616" y="424602"/>
            <a:ext cx="5976664" cy="6189604"/>
          </a:xfrm>
          <a:prstGeom prst="rect">
            <a:avLst/>
          </a:prstGeom>
          <a:noFill/>
          <a:ln>
            <a:noFill/>
          </a:ln>
        </p:spPr>
      </p:pic>
      <p:sp>
        <p:nvSpPr>
          <p:cNvPr id="1204" name="Google Shape;1204;p120"/>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13"/>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0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270" name="Google Shape;270;p13"/>
          <p:cNvSpPr/>
          <p:nvPr/>
        </p:nvSpPr>
        <p:spPr>
          <a:xfrm>
            <a:off x="685800" y="190500"/>
            <a:ext cx="7772400" cy="78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3600" u="none" cap="none" strike="noStrike">
                <a:solidFill>
                  <a:srgbClr val="FFFF00"/>
                </a:solidFill>
                <a:latin typeface="Times New Roman"/>
                <a:ea typeface="Times New Roman"/>
                <a:cs typeface="Times New Roman"/>
                <a:sym typeface="Times New Roman"/>
              </a:rPr>
              <a:t>Deterministic vs. Stochastic Models</a:t>
            </a:r>
            <a:endParaRPr/>
          </a:p>
        </p:txBody>
      </p:sp>
      <p:sp>
        <p:nvSpPr>
          <p:cNvPr id="271" name="Google Shape;271;p13"/>
          <p:cNvSpPr txBox="1"/>
          <p:nvPr/>
        </p:nvSpPr>
        <p:spPr>
          <a:xfrm>
            <a:off x="250825" y="1125538"/>
            <a:ext cx="8361363" cy="52514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600" u="none" cap="none" strike="noStrike">
                <a:solidFill>
                  <a:srgbClr val="FFCC00"/>
                </a:solidFill>
                <a:latin typeface="Bookman Old Style"/>
                <a:ea typeface="Bookman Old Style"/>
                <a:cs typeface="Bookman Old Style"/>
                <a:sym typeface="Bookman Old Style"/>
              </a:rPr>
              <a:t>Deterministic models</a:t>
            </a:r>
            <a:r>
              <a:rPr b="0" i="0" lang="en-US" sz="2600" u="none" cap="none" strike="noStrike">
                <a:solidFill>
                  <a:schemeClr val="dk1"/>
                </a:solidFill>
                <a:latin typeface="Bookman Old Style"/>
                <a:ea typeface="Bookman Old Style"/>
                <a:cs typeface="Bookman Old Style"/>
                <a:sym typeface="Bookman Old Style"/>
              </a:rPr>
              <a:t>  </a:t>
            </a:r>
            <a:endParaRPr/>
          </a:p>
          <a:p>
            <a:pPr indent="0" lvl="0" marL="0" marR="0" rtl="0" algn="l">
              <a:spcBef>
                <a:spcPts val="0"/>
              </a:spcBef>
              <a:spcAft>
                <a:spcPts val="0"/>
              </a:spcAft>
              <a:buNone/>
            </a:pPr>
            <a:r>
              <a:rPr b="0" i="0" lang="en-US" sz="2600" u="none" cap="none" strike="noStrike">
                <a:solidFill>
                  <a:schemeClr val="dk1"/>
                </a:solidFill>
                <a:latin typeface="Bookman Old Style"/>
                <a:ea typeface="Bookman Old Style"/>
                <a:cs typeface="Bookman Old Style"/>
                <a:sym typeface="Bookman Old Style"/>
              </a:rPr>
              <a:t>	assume all data are known with </a:t>
            </a:r>
            <a:r>
              <a:rPr b="0" i="0" lang="en-US" sz="2600" u="none" cap="none" strike="noStrike">
                <a:solidFill>
                  <a:schemeClr val="accent2"/>
                </a:solidFill>
                <a:latin typeface="Bookman Old Style"/>
                <a:ea typeface="Bookman Old Style"/>
                <a:cs typeface="Bookman Old Style"/>
                <a:sym typeface="Bookman Old Style"/>
              </a:rPr>
              <a:t>certainty</a:t>
            </a:r>
            <a:endParaRPr/>
          </a:p>
          <a:p>
            <a:pPr indent="0" lvl="0" marL="0" marR="0" rtl="0" algn="l">
              <a:spcBef>
                <a:spcPts val="0"/>
              </a:spcBef>
              <a:spcAft>
                <a:spcPts val="0"/>
              </a:spcAft>
              <a:buNone/>
            </a:pPr>
            <a:r>
              <a:rPr b="0" i="0" lang="en-US" sz="2600" u="none" cap="none" strike="noStrike">
                <a:solidFill>
                  <a:schemeClr val="dk1"/>
                </a:solidFill>
                <a:latin typeface="Bookman Old Style"/>
                <a:ea typeface="Bookman Old Style"/>
                <a:cs typeface="Bookman Old Style"/>
                <a:sym typeface="Bookman Old Style"/>
              </a:rPr>
              <a:t> </a:t>
            </a:r>
            <a:endParaRPr/>
          </a:p>
          <a:p>
            <a:pPr indent="0" lvl="0" marL="0" marR="0" rtl="0" algn="l">
              <a:spcBef>
                <a:spcPts val="0"/>
              </a:spcBef>
              <a:spcAft>
                <a:spcPts val="0"/>
              </a:spcAft>
              <a:buNone/>
            </a:pPr>
            <a:r>
              <a:rPr b="1" i="0" lang="en-US" sz="2600" u="none" cap="none" strike="noStrike">
                <a:solidFill>
                  <a:srgbClr val="FFCC00"/>
                </a:solidFill>
                <a:latin typeface="Bookman Old Style"/>
                <a:ea typeface="Bookman Old Style"/>
                <a:cs typeface="Bookman Old Style"/>
                <a:sym typeface="Bookman Old Style"/>
              </a:rPr>
              <a:t>Stochastic models </a:t>
            </a:r>
            <a:endParaRPr/>
          </a:p>
          <a:p>
            <a:pPr indent="0" lvl="0" marL="0" marR="0" rtl="0" algn="l">
              <a:spcBef>
                <a:spcPts val="0"/>
              </a:spcBef>
              <a:spcAft>
                <a:spcPts val="0"/>
              </a:spcAft>
              <a:buNone/>
            </a:pPr>
            <a:r>
              <a:rPr b="0" i="0" lang="en-US" sz="2600" u="none" cap="none" strike="noStrike">
                <a:solidFill>
                  <a:schemeClr val="dk1"/>
                </a:solidFill>
                <a:latin typeface="Bookman Old Style"/>
                <a:ea typeface="Bookman Old Style"/>
                <a:cs typeface="Bookman Old Style"/>
                <a:sym typeface="Bookman Old Style"/>
              </a:rPr>
              <a:t>	explicitly represent uncertain data via 	</a:t>
            </a:r>
            <a:endParaRPr/>
          </a:p>
          <a:p>
            <a:pPr indent="0" lvl="0" marL="0" marR="0" rtl="0" algn="l">
              <a:spcBef>
                <a:spcPts val="0"/>
              </a:spcBef>
              <a:spcAft>
                <a:spcPts val="0"/>
              </a:spcAft>
              <a:buNone/>
            </a:pPr>
            <a:r>
              <a:rPr b="0" i="0" lang="en-US" sz="2600" u="none" cap="none" strike="noStrike">
                <a:solidFill>
                  <a:schemeClr val="dk1"/>
                </a:solidFill>
                <a:latin typeface="Bookman Old Style"/>
                <a:ea typeface="Bookman Old Style"/>
                <a:cs typeface="Bookman Old Style"/>
                <a:sym typeface="Bookman Old Style"/>
              </a:rPr>
              <a:t>	random variables or stochastic processes.  </a:t>
            </a:r>
            <a:endParaRPr/>
          </a:p>
          <a:p>
            <a:pPr indent="0" lvl="0" marL="0" marR="0" rtl="0" algn="l">
              <a:spcBef>
                <a:spcPts val="0"/>
              </a:spcBef>
              <a:spcAft>
                <a:spcPts val="0"/>
              </a:spcAft>
              <a:buNone/>
            </a:pPr>
            <a:r>
              <a:t/>
            </a:r>
            <a:endParaRPr b="0" i="0" sz="2600" u="none" cap="none" strike="noStrike">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rPr b="1" i="0" lang="en-US" sz="2600" u="none" cap="none" strike="noStrike">
                <a:solidFill>
                  <a:srgbClr val="FFCC00"/>
                </a:solidFill>
                <a:latin typeface="Bookman Old Style"/>
                <a:ea typeface="Bookman Old Style"/>
                <a:cs typeface="Bookman Old Style"/>
                <a:sym typeface="Bookman Old Style"/>
              </a:rPr>
              <a:t>Deterministic models</a:t>
            </a:r>
            <a:r>
              <a:rPr b="0" i="0" lang="en-US" sz="2600" u="none" cap="none" strike="noStrike">
                <a:solidFill>
                  <a:schemeClr val="dk1"/>
                </a:solidFill>
                <a:latin typeface="Bookman Old Style"/>
                <a:ea typeface="Bookman Old Style"/>
                <a:cs typeface="Bookman Old Style"/>
                <a:sym typeface="Bookman Old Style"/>
              </a:rPr>
              <a:t> involve </a:t>
            </a:r>
            <a:r>
              <a:rPr b="0" i="0" lang="en-US" sz="2600" u="none" cap="none" strike="noStrike">
                <a:solidFill>
                  <a:schemeClr val="accent2"/>
                </a:solidFill>
                <a:latin typeface="Bookman Old Style"/>
                <a:ea typeface="Bookman Old Style"/>
                <a:cs typeface="Bookman Old Style"/>
                <a:sym typeface="Bookman Old Style"/>
              </a:rPr>
              <a:t>optimization</a:t>
            </a:r>
            <a:r>
              <a:rPr b="0" i="0" lang="en-US" sz="2600" u="none" cap="none" strike="noStrike">
                <a:solidFill>
                  <a:schemeClr val="dk1"/>
                </a:solidFill>
                <a:latin typeface="Bookman Old Style"/>
                <a:ea typeface="Bookman Old Style"/>
                <a:cs typeface="Bookman Old Style"/>
                <a:sym typeface="Bookman Old Style"/>
              </a:rPr>
              <a:t> </a:t>
            </a:r>
            <a:endParaRPr/>
          </a:p>
          <a:p>
            <a:pPr indent="0" lvl="0" marL="0" marR="0" rtl="0" algn="l">
              <a:spcBef>
                <a:spcPts val="0"/>
              </a:spcBef>
              <a:spcAft>
                <a:spcPts val="0"/>
              </a:spcAft>
              <a:buNone/>
            </a:pPr>
            <a:r>
              <a:t/>
            </a:r>
            <a:endParaRPr b="0" i="0" sz="2600" u="none" cap="none" strike="noStrike">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rPr b="1" i="0" lang="en-US" sz="2600" u="none" cap="none" strike="noStrike">
                <a:solidFill>
                  <a:srgbClr val="FFCC00"/>
                </a:solidFill>
                <a:latin typeface="Bookman Old Style"/>
                <a:ea typeface="Bookman Old Style"/>
                <a:cs typeface="Bookman Old Style"/>
                <a:sym typeface="Bookman Old Style"/>
              </a:rPr>
              <a:t>Stochastic models</a:t>
            </a:r>
            <a:r>
              <a:rPr b="0" i="0" lang="en-US" sz="2600" u="none" cap="none" strike="noStrike">
                <a:solidFill>
                  <a:schemeClr val="dk1"/>
                </a:solidFill>
                <a:latin typeface="Bookman Old Style"/>
                <a:ea typeface="Bookman Old Style"/>
                <a:cs typeface="Bookman Old Style"/>
                <a:sym typeface="Bookman Old Style"/>
              </a:rPr>
              <a:t> </a:t>
            </a:r>
            <a:endParaRPr/>
          </a:p>
          <a:p>
            <a:pPr indent="0" lvl="0" marL="0" marR="0" rtl="0" algn="l">
              <a:spcBef>
                <a:spcPts val="0"/>
              </a:spcBef>
              <a:spcAft>
                <a:spcPts val="0"/>
              </a:spcAft>
              <a:buNone/>
            </a:pPr>
            <a:r>
              <a:rPr b="0" i="0" lang="en-US" sz="2600" u="none" cap="none" strike="noStrike">
                <a:solidFill>
                  <a:schemeClr val="dk1"/>
                </a:solidFill>
                <a:latin typeface="Bookman Old Style"/>
                <a:ea typeface="Bookman Old Style"/>
                <a:cs typeface="Bookman Old Style"/>
                <a:sym typeface="Bookman Old Style"/>
              </a:rPr>
              <a:t>	</a:t>
            </a:r>
            <a:r>
              <a:rPr b="0" i="0" lang="en-US" sz="2600" u="none" cap="none" strike="noStrike">
                <a:solidFill>
                  <a:schemeClr val="accent2"/>
                </a:solidFill>
                <a:latin typeface="Bookman Old Style"/>
                <a:ea typeface="Bookman Old Style"/>
                <a:cs typeface="Bookman Old Style"/>
                <a:sym typeface="Bookman Old Style"/>
              </a:rPr>
              <a:t>characterize </a:t>
            </a:r>
            <a:r>
              <a:rPr b="0" i="0" lang="en-US" sz="2600" u="none" cap="none" strike="noStrike">
                <a:solidFill>
                  <a:schemeClr val="dk1"/>
                </a:solidFill>
                <a:latin typeface="Bookman Old Style"/>
                <a:ea typeface="Bookman Old Style"/>
                <a:cs typeface="Bookman Old Style"/>
                <a:sym typeface="Bookman Old Style"/>
              </a:rPr>
              <a:t>/ </a:t>
            </a:r>
            <a:r>
              <a:rPr b="0" i="0" lang="en-US" sz="2600" u="none" cap="none" strike="noStrike">
                <a:solidFill>
                  <a:schemeClr val="accent2"/>
                </a:solidFill>
                <a:latin typeface="Bookman Old Style"/>
                <a:ea typeface="Bookman Old Style"/>
                <a:cs typeface="Bookman Old Style"/>
                <a:sym typeface="Bookman Old Style"/>
              </a:rPr>
              <a:t>estimate</a:t>
            </a:r>
            <a:r>
              <a:rPr b="0" i="0" lang="en-US" sz="2600" u="none" cap="none" strike="noStrike">
                <a:solidFill>
                  <a:schemeClr val="dk1"/>
                </a:solidFill>
                <a:latin typeface="Bookman Old Style"/>
                <a:ea typeface="Bookman Old Style"/>
                <a:cs typeface="Bookman Old Style"/>
                <a:sym typeface="Bookman Old Style"/>
              </a:rPr>
              <a:t> system performance</a:t>
            </a:r>
            <a:r>
              <a:rPr b="0" i="0" lang="en-US" sz="2600" u="none" cap="none" strike="noStrike">
                <a:solidFill>
                  <a:schemeClr val="lt1"/>
                </a:solidFill>
                <a:latin typeface="Bookman Old Style"/>
                <a:ea typeface="Bookman Old Style"/>
                <a:cs typeface="Bookman Old Style"/>
                <a:sym typeface="Bookman Old Style"/>
              </a:rPr>
              <a:t>.</a:t>
            </a:r>
            <a:endParaRPr/>
          </a:p>
          <a:p>
            <a:pPr indent="0" lvl="0" marL="0" marR="0" rtl="0" algn="l">
              <a:spcBef>
                <a:spcPts val="0"/>
              </a:spcBef>
              <a:spcAft>
                <a:spcPts val="0"/>
              </a:spcAft>
              <a:buNone/>
            </a:pPr>
            <a:r>
              <a:t/>
            </a:r>
            <a:endParaRPr b="0" i="0" sz="2600" u="none" cap="none" strike="noStrike">
              <a:solidFill>
                <a:schemeClr val="lt1"/>
              </a:solidFill>
              <a:latin typeface="Bookman Old Style"/>
              <a:ea typeface="Bookman Old Style"/>
              <a:cs typeface="Bookman Old Style"/>
              <a:sym typeface="Bookman Old Style"/>
            </a:endParaRPr>
          </a:p>
          <a:p>
            <a:pPr indent="0" lvl="0" marL="0" marR="0" rtl="0" algn="l">
              <a:spcBef>
                <a:spcPts val="0"/>
              </a:spcBef>
              <a:spcAft>
                <a:spcPts val="0"/>
              </a:spcAft>
              <a:buNone/>
            </a:pPr>
            <a:r>
              <a:rPr b="0" i="0" lang="en-US" sz="2600" u="none" cap="none" strike="noStrike">
                <a:solidFill>
                  <a:schemeClr val="dk1"/>
                </a:solidFill>
                <a:latin typeface="Bookman Old Style"/>
                <a:ea typeface="Bookman Old Style"/>
                <a:cs typeface="Bookman Old Style"/>
                <a:sym typeface="Bookman Old Style"/>
              </a:rPr>
              <a: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14"/>
          <p:cNvSpPr txBox="1"/>
          <p:nvPr>
            <p:ph type="title"/>
          </p:nvPr>
        </p:nvSpPr>
        <p:spPr>
          <a:xfrm>
            <a:off x="685800" y="260350"/>
            <a:ext cx="7772400" cy="11430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rgbClr val="0C0C0C"/>
              </a:buClr>
              <a:buSzPct val="100000"/>
              <a:buFont typeface="Trebuchet MS"/>
              <a:buNone/>
            </a:pPr>
            <a:r>
              <a:rPr b="1" lang="en-US">
                <a:solidFill>
                  <a:srgbClr val="0C0C0C"/>
                </a:solidFill>
              </a:rPr>
              <a:t>Operations Research in Engineering Industry</a:t>
            </a:r>
            <a:endParaRPr>
              <a:solidFill>
                <a:srgbClr val="0C0C0C"/>
              </a:solidFill>
            </a:endParaRPr>
          </a:p>
        </p:txBody>
      </p:sp>
      <p:sp>
        <p:nvSpPr>
          <p:cNvPr id="277" name="Google Shape;277;p14"/>
          <p:cNvSpPr txBox="1"/>
          <p:nvPr>
            <p:ph idx="1" type="body"/>
          </p:nvPr>
        </p:nvSpPr>
        <p:spPr>
          <a:xfrm>
            <a:off x="755650" y="1989138"/>
            <a:ext cx="7772400" cy="411480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SzPts val="1920"/>
              <a:buChar char="►"/>
            </a:pPr>
            <a:r>
              <a:rPr lang="en-US" sz="2400"/>
              <a:t>All industries face the same challenge: how to use advances in technology to increase their productivity and reduce waste. As a result, the focus of technological development is on optimization. On the other hand, each industry faces its own unique variations on this challenge, and success lies in overcoming them in the best possible way.</a:t>
            </a:r>
            <a:endParaRPr/>
          </a:p>
          <a:p>
            <a:pPr indent="-342900" lvl="0" marL="342900" rtl="0" algn="l">
              <a:spcBef>
                <a:spcPts val="0"/>
              </a:spcBef>
              <a:spcAft>
                <a:spcPts val="0"/>
              </a:spcAft>
              <a:buSzPts val="2080"/>
              <a:buChar char="►"/>
            </a:pPr>
            <a:r>
              <a:rPr b="1" lang="en-US" sz="2600">
                <a:solidFill>
                  <a:srgbClr val="FFCC00"/>
                </a:solidFill>
                <a:latin typeface="Bookman Old Style"/>
                <a:ea typeface="Bookman Old Style"/>
                <a:cs typeface="Bookman Old Style"/>
                <a:sym typeface="Bookman Old Style"/>
              </a:rPr>
              <a:t>Strategic mine planning and optimization throughout all lifecycle stages are essential for miners' competitiveness</a:t>
            </a:r>
            <a:endParaRPr/>
          </a:p>
          <a:p>
            <a:pPr indent="-220980" lvl="0" marL="342900" rtl="0" algn="l">
              <a:spcBef>
                <a:spcPts val="1000"/>
              </a:spcBef>
              <a:spcAft>
                <a:spcPts val="0"/>
              </a:spcAft>
              <a:buSzPts val="1920"/>
              <a:buNone/>
            </a:pPr>
            <a:r>
              <a:t/>
            </a:r>
            <a:endParaRPr sz="2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15"/>
          <p:cNvSpPr txBox="1"/>
          <p:nvPr>
            <p:ph type="ctrTitle"/>
          </p:nvPr>
        </p:nvSpPr>
        <p:spPr>
          <a:xfrm>
            <a:off x="1130595" y="2404534"/>
            <a:ext cx="5826719" cy="1646302"/>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rgbClr val="FFFF00"/>
              </a:buClr>
              <a:buSzPts val="3600"/>
              <a:buFont typeface="Times New Roman"/>
              <a:buNone/>
            </a:pPr>
            <a:r>
              <a:rPr lang="en-US" sz="3600">
                <a:solidFill>
                  <a:srgbClr val="FFFF00"/>
                </a:solidFill>
                <a:latin typeface="Times New Roman"/>
                <a:ea typeface="Times New Roman"/>
                <a:cs typeface="Times New Roman"/>
                <a:sym typeface="Times New Roman"/>
              </a:rPr>
              <a:t>Quants: The Rocket Scientists of Wall Street</a:t>
            </a:r>
            <a:endParaRPr/>
          </a:p>
        </p:txBody>
      </p:sp>
      <p:sp>
        <p:nvSpPr>
          <p:cNvPr id="283" name="Google Shape;283;p15"/>
          <p:cNvSpPr txBox="1"/>
          <p:nvPr>
            <p:ph idx="1" type="subTitle"/>
          </p:nvPr>
        </p:nvSpPr>
        <p:spPr>
          <a:xfrm>
            <a:off x="1130595" y="4050834"/>
            <a:ext cx="5826719" cy="1096899"/>
          </a:xfrm>
          <a:prstGeom prst="rect">
            <a:avLst/>
          </a:prstGeom>
          <a:noFill/>
          <a:ln>
            <a:noFill/>
          </a:ln>
        </p:spPr>
        <p:txBody>
          <a:bodyPr anchorCtr="0" anchor="t" bIns="45700" lIns="91425" spcFirstLastPara="1" rIns="91425" wrap="square" tIns="45700">
            <a:normAutofit/>
          </a:bodyPr>
          <a:lstStyle/>
          <a:p>
            <a:pPr indent="0" lvl="0" marL="0" rtl="0" algn="r">
              <a:spcBef>
                <a:spcPts val="0"/>
              </a:spcBef>
              <a:spcAft>
                <a:spcPts val="0"/>
              </a:spcAft>
              <a:buSzPts val="144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16"/>
          <p:cNvSpPr txBox="1"/>
          <p:nvPr>
            <p:ph type="title"/>
          </p:nvPr>
        </p:nvSpPr>
        <p:spPr>
          <a:xfrm>
            <a:off x="827584" y="218801"/>
            <a:ext cx="7290054" cy="1499616"/>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FFFF00"/>
              </a:buClr>
              <a:buSzPts val="3600"/>
              <a:buFont typeface="Times New Roman"/>
              <a:buNone/>
            </a:pPr>
            <a:r>
              <a:rPr lang="en-US" sz="3600">
                <a:solidFill>
                  <a:srgbClr val="FFFF00"/>
                </a:solidFill>
                <a:latin typeface="Times New Roman"/>
                <a:ea typeface="Times New Roman"/>
                <a:cs typeface="Times New Roman"/>
                <a:sym typeface="Times New Roman"/>
              </a:rPr>
              <a:t>Quantitative finance</a:t>
            </a:r>
            <a:endParaRPr/>
          </a:p>
        </p:txBody>
      </p:sp>
      <p:sp>
        <p:nvSpPr>
          <p:cNvPr id="289" name="Google Shape;289;p16"/>
          <p:cNvSpPr txBox="1"/>
          <p:nvPr>
            <p:ph idx="1" type="body"/>
          </p:nvPr>
        </p:nvSpPr>
        <p:spPr>
          <a:xfrm>
            <a:off x="683568" y="1484784"/>
            <a:ext cx="7990656" cy="4824536"/>
          </a:xfrm>
          <a:prstGeom prst="rect">
            <a:avLst/>
          </a:prstGeom>
          <a:noFill/>
          <a:ln>
            <a:noFill/>
          </a:ln>
        </p:spPr>
        <p:txBody>
          <a:bodyPr anchorCtr="0" anchor="t" bIns="45700" lIns="91425" spcFirstLastPara="1" rIns="91425" wrap="square" tIns="45700">
            <a:normAutofit fontScale="77500" lnSpcReduction="20000"/>
          </a:bodyPr>
          <a:lstStyle/>
          <a:p>
            <a:pPr indent="-91440" lvl="0" marL="91440" rtl="0" algn="l">
              <a:spcBef>
                <a:spcPts val="0"/>
              </a:spcBef>
              <a:spcAft>
                <a:spcPts val="0"/>
              </a:spcAft>
              <a:buSzPct val="79999"/>
              <a:buChar char="►"/>
            </a:pPr>
            <a:r>
              <a:rPr b="1" lang="en-US"/>
              <a:t>Computational Finance</a:t>
            </a:r>
            <a:r>
              <a:rPr lang="en-US"/>
              <a:t>: Computational methods, including Monte Carlo, PDE, lattice, and other numerical methods with applications to financial modelling.</a:t>
            </a:r>
            <a:endParaRPr/>
          </a:p>
          <a:p>
            <a:pPr indent="-342925" lvl="0" marL="342900" rtl="0" algn="l">
              <a:spcBef>
                <a:spcPts val="1000"/>
              </a:spcBef>
              <a:spcAft>
                <a:spcPts val="0"/>
              </a:spcAft>
              <a:buSzPct val="80000"/>
              <a:buChar char="►"/>
            </a:pPr>
            <a:r>
              <a:rPr lang="en-US" sz="1900" cap="none">
                <a:solidFill>
                  <a:srgbClr val="FFFF00"/>
                </a:solidFill>
                <a:latin typeface="Times New Roman"/>
                <a:ea typeface="Times New Roman"/>
                <a:cs typeface="Times New Roman"/>
                <a:sym typeface="Times New Roman"/>
              </a:rPr>
              <a:t>ECONOMICS: </a:t>
            </a:r>
            <a:r>
              <a:rPr lang="en-US" sz="2100"/>
              <a:t>Including micro- and macroeconomics, international economics, theory of the firm, labour economics, and other economic topics outside finance.</a:t>
            </a:r>
            <a:endParaRPr/>
          </a:p>
          <a:p>
            <a:pPr indent="-91440" lvl="0" marL="91440" rtl="0" algn="l">
              <a:spcBef>
                <a:spcPts val="1000"/>
              </a:spcBef>
              <a:spcAft>
                <a:spcPts val="0"/>
              </a:spcAft>
              <a:buSzPct val="79999"/>
              <a:buChar char="►"/>
            </a:pPr>
            <a:r>
              <a:rPr b="1" lang="en-US"/>
              <a:t>General Finance</a:t>
            </a:r>
            <a:r>
              <a:rPr lang="en-US"/>
              <a:t>: The development of general quantitative methodologies with applications in finance.</a:t>
            </a:r>
            <a:endParaRPr/>
          </a:p>
          <a:p>
            <a:pPr indent="-91440" lvl="0" marL="91440" rtl="0" algn="l">
              <a:spcBef>
                <a:spcPts val="1000"/>
              </a:spcBef>
              <a:spcAft>
                <a:spcPts val="0"/>
              </a:spcAft>
              <a:buSzPct val="79999"/>
              <a:buChar char="►"/>
            </a:pPr>
            <a:r>
              <a:rPr b="1" lang="en-US"/>
              <a:t>Mathematical Finance</a:t>
            </a:r>
            <a:r>
              <a:rPr lang="en-US"/>
              <a:t>. Mathematical and analytical methods of finance, including stochastic, probabilistic, and functional analysis, algebraic, geometric, and other methods.</a:t>
            </a:r>
            <a:endParaRPr/>
          </a:p>
          <a:p>
            <a:pPr indent="-91440" lvl="0" marL="91440" rtl="0" algn="l">
              <a:spcBef>
                <a:spcPts val="1000"/>
              </a:spcBef>
              <a:spcAft>
                <a:spcPts val="0"/>
              </a:spcAft>
              <a:buSzPct val="79999"/>
              <a:buChar char="►"/>
            </a:pPr>
            <a:r>
              <a:rPr b="1" lang="en-US"/>
              <a:t>Portfolio Management</a:t>
            </a:r>
            <a:r>
              <a:rPr lang="en-US"/>
              <a:t>: Selecting and optimizing securities, capital allocation, investment strategies, and performance measurement.</a:t>
            </a:r>
            <a:endParaRPr/>
          </a:p>
          <a:p>
            <a:pPr indent="-91440" lvl="0" marL="91440" rtl="0" algn="l">
              <a:spcBef>
                <a:spcPts val="1000"/>
              </a:spcBef>
              <a:spcAft>
                <a:spcPts val="0"/>
              </a:spcAft>
              <a:buSzPct val="79999"/>
              <a:buChar char="►"/>
            </a:pPr>
            <a:r>
              <a:rPr b="1" lang="en-US"/>
              <a:t>Pricing of Securities</a:t>
            </a:r>
            <a:r>
              <a:rPr lang="en-US"/>
              <a:t>: The valuation and hedging of financial securities, their derivatives, and structured products.</a:t>
            </a:r>
            <a:endParaRPr/>
          </a:p>
          <a:p>
            <a:pPr indent="-342925" lvl="0" marL="342900" rtl="0" algn="l">
              <a:spcBef>
                <a:spcPts val="1000"/>
              </a:spcBef>
              <a:spcAft>
                <a:spcPts val="0"/>
              </a:spcAft>
              <a:buSzPct val="80000"/>
              <a:buChar char="►"/>
            </a:pPr>
            <a:r>
              <a:rPr lang="en-US" sz="1900" cap="none">
                <a:solidFill>
                  <a:srgbClr val="FFFF00"/>
                </a:solidFill>
                <a:latin typeface="Times New Roman"/>
                <a:ea typeface="Times New Roman"/>
                <a:cs typeface="Times New Roman"/>
                <a:sym typeface="Times New Roman"/>
              </a:rPr>
              <a:t>RISK MANAGEMENT: </a:t>
            </a:r>
            <a:r>
              <a:rPr lang="en-US"/>
              <a:t>The measurement and management of financial risks in trading, banking, insurance, corporate and other applications.</a:t>
            </a:r>
            <a:endParaRPr/>
          </a:p>
          <a:p>
            <a:pPr indent="-91465" lvl="0" marL="91440" rtl="0" algn="l">
              <a:spcBef>
                <a:spcPts val="1000"/>
              </a:spcBef>
              <a:spcAft>
                <a:spcPts val="0"/>
              </a:spcAft>
              <a:buSzPct val="80000"/>
              <a:buChar char="►"/>
            </a:pPr>
            <a:r>
              <a:rPr lang="en-US" sz="1900" cap="none">
                <a:solidFill>
                  <a:srgbClr val="FFFF00"/>
                </a:solidFill>
                <a:latin typeface="Times New Roman"/>
                <a:ea typeface="Times New Roman"/>
                <a:cs typeface="Times New Roman"/>
                <a:sym typeface="Times New Roman"/>
              </a:rPr>
              <a:t>STATISTICAL FINANCE: </a:t>
            </a:r>
            <a:r>
              <a:rPr lang="en-US"/>
              <a:t>Statistical, econometric analysis with applications to financial markets and economic data.</a:t>
            </a:r>
            <a:endParaRPr/>
          </a:p>
          <a:p>
            <a:pPr indent="-91440" lvl="0" marL="91440" rtl="0" algn="l">
              <a:spcBef>
                <a:spcPts val="1000"/>
              </a:spcBef>
              <a:spcAft>
                <a:spcPts val="0"/>
              </a:spcAft>
              <a:buSzPct val="79999"/>
              <a:buChar char="►"/>
            </a:pPr>
            <a:r>
              <a:rPr b="1" lang="en-US"/>
              <a:t>Trading and Market Microstructure</a:t>
            </a:r>
            <a:r>
              <a:rPr lang="en-US"/>
              <a:t>: Looking at market microstructure, liquidity, exchange, and auction design, automated trading, agent-based modelling and market-making.</a:t>
            </a:r>
            <a:endParaRPr/>
          </a:p>
          <a:p>
            <a:pPr indent="-20573" lvl="0" marL="91440" rtl="0" algn="l">
              <a:spcBef>
                <a:spcPts val="1000"/>
              </a:spcBef>
              <a:spcAft>
                <a:spcPts val="0"/>
              </a:spcAft>
              <a:buSzPct val="79999"/>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17"/>
          <p:cNvSpPr txBox="1"/>
          <p:nvPr>
            <p:ph type="title"/>
          </p:nvPr>
        </p:nvSpPr>
        <p:spPr>
          <a:xfrm>
            <a:off x="685800" y="260350"/>
            <a:ext cx="7772400" cy="11430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rgbClr val="0C0C0C"/>
              </a:buClr>
              <a:buSzPct val="100000"/>
              <a:buFont typeface="Trebuchet MS"/>
              <a:buNone/>
            </a:pPr>
            <a:r>
              <a:rPr b="1" lang="en-US">
                <a:solidFill>
                  <a:srgbClr val="0C0C0C"/>
                </a:solidFill>
              </a:rPr>
              <a:t>Operations Research and Financial Engineering</a:t>
            </a:r>
            <a:endParaRPr>
              <a:solidFill>
                <a:srgbClr val="0C0C0C"/>
              </a:solidFill>
            </a:endParaRPr>
          </a:p>
        </p:txBody>
      </p:sp>
      <p:sp>
        <p:nvSpPr>
          <p:cNvPr id="295" name="Google Shape;295;p17"/>
          <p:cNvSpPr txBox="1"/>
          <p:nvPr>
            <p:ph idx="1" type="body"/>
          </p:nvPr>
        </p:nvSpPr>
        <p:spPr>
          <a:xfrm>
            <a:off x="755650" y="1989138"/>
            <a:ext cx="7772400" cy="4114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920"/>
              <a:buChar char="►"/>
            </a:pPr>
            <a:r>
              <a:rPr lang="en-US" sz="2400"/>
              <a:t>Operation research is quite useful for quantitative finance. Optimization being one of the most used topic from OR using in finance. Optimization can be used to find and optimize VaR, AVaR, coherent measure of risk, etc. Stocastic dominance can also be used when selecting portfolio.</a:t>
            </a:r>
            <a:endParaRPr/>
          </a:p>
          <a:p>
            <a:pPr indent="-342900" lvl="0" marL="342900" rtl="0" algn="l">
              <a:spcBef>
                <a:spcPts val="1000"/>
              </a:spcBef>
              <a:spcAft>
                <a:spcPts val="0"/>
              </a:spcAft>
              <a:buSzPts val="1920"/>
              <a:buChar char="►"/>
            </a:pPr>
            <a:r>
              <a:rPr lang="en-US" sz="2400" u="sng">
                <a:solidFill>
                  <a:schemeClr val="hlink"/>
                </a:solidFill>
                <a:hlinkClick r:id="rId3"/>
              </a:rPr>
              <a:t>https://gradschool.princeton.edu/academics/fields-study/operations-research-and-financial-engineering</a:t>
            </a:r>
            <a:endParaRPr sz="2400"/>
          </a:p>
          <a:p>
            <a:pPr indent="-342900" lvl="0" marL="342900" rtl="0" algn="l">
              <a:spcBef>
                <a:spcPts val="1000"/>
              </a:spcBef>
              <a:spcAft>
                <a:spcPts val="0"/>
              </a:spcAft>
              <a:buSzPts val="1920"/>
              <a:buChar char="►"/>
            </a:pPr>
            <a:r>
              <a:rPr lang="en-US" sz="2400" u="sng">
                <a:solidFill>
                  <a:schemeClr val="hlink"/>
                </a:solidFill>
                <a:hlinkClick r:id="rId4"/>
              </a:rPr>
              <a:t>https://www.investopedia.com/articles/financialcareers/08/quants-quantitative-analyst.asp</a:t>
            </a:r>
            <a:endParaRPr sz="2400"/>
          </a:p>
          <a:p>
            <a:pPr indent="-220980" lvl="0" marL="342900" rtl="0" algn="l">
              <a:spcBef>
                <a:spcPts val="1000"/>
              </a:spcBef>
              <a:spcAft>
                <a:spcPts val="0"/>
              </a:spcAft>
              <a:buSzPts val="1920"/>
              <a:buNone/>
            </a:pPr>
            <a:r>
              <a:t/>
            </a:r>
            <a:endParaRPr sz="2400"/>
          </a:p>
          <a:p>
            <a:pPr indent="-220980" lvl="0" marL="342900" rtl="0" algn="l">
              <a:spcBef>
                <a:spcPts val="1000"/>
              </a:spcBef>
              <a:spcAft>
                <a:spcPts val="0"/>
              </a:spcAft>
              <a:buSzPts val="1920"/>
              <a:buNone/>
            </a:pPr>
            <a:r>
              <a:t/>
            </a: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18"/>
          <p:cNvSpPr txBox="1"/>
          <p:nvPr>
            <p:ph type="title"/>
          </p:nvPr>
        </p:nvSpPr>
        <p:spPr>
          <a:xfrm>
            <a:off x="1043608" y="260648"/>
            <a:ext cx="7290054" cy="1499616"/>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FCC00"/>
              </a:buClr>
              <a:buSzPts val="2600"/>
              <a:buFont typeface="Bookman Old Style"/>
              <a:buNone/>
            </a:pPr>
            <a:r>
              <a:rPr b="1" lang="en-US" sz="2600">
                <a:solidFill>
                  <a:srgbClr val="FFCC00"/>
                </a:solidFill>
                <a:latin typeface="Bookman Old Style"/>
                <a:ea typeface="Bookman Old Style"/>
                <a:cs typeface="Bookman Old Style"/>
                <a:sym typeface="Bookman Old Style"/>
              </a:rPr>
              <a:t>Securing end-to-end efficiency of complex mining value chains</a:t>
            </a:r>
            <a:endParaRPr/>
          </a:p>
        </p:txBody>
      </p:sp>
      <p:sp>
        <p:nvSpPr>
          <p:cNvPr id="301" name="Google Shape;301;p18"/>
          <p:cNvSpPr txBox="1"/>
          <p:nvPr>
            <p:ph idx="1" type="body"/>
          </p:nvPr>
        </p:nvSpPr>
        <p:spPr>
          <a:xfrm>
            <a:off x="609599" y="2160590"/>
            <a:ext cx="6347714" cy="3880773"/>
          </a:xfrm>
          <a:prstGeom prst="rect">
            <a:avLst/>
          </a:prstGeom>
          <a:noFill/>
          <a:ln>
            <a:noFill/>
          </a:ln>
        </p:spPr>
        <p:txBody>
          <a:bodyPr anchorCtr="0" anchor="t" bIns="45700" lIns="91425" spcFirstLastPara="1" rIns="91425" wrap="square" tIns="45700">
            <a:normAutofit/>
          </a:bodyPr>
          <a:lstStyle/>
          <a:p>
            <a:pPr indent="-251459" lvl="0" marL="342900" rtl="0" algn="l">
              <a:spcBef>
                <a:spcPts val="0"/>
              </a:spcBef>
              <a:spcAft>
                <a:spcPts val="0"/>
              </a:spcAft>
              <a:buSzPts val="1440"/>
              <a:buNone/>
            </a:pPr>
            <a:r>
              <a:t/>
            </a:r>
            <a:endParaRPr/>
          </a:p>
        </p:txBody>
      </p:sp>
      <p:sp>
        <p:nvSpPr>
          <p:cNvPr id="302" name="Google Shape;302;p18"/>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p>
        </p:txBody>
      </p:sp>
      <p:pic>
        <p:nvPicPr>
          <p:cNvPr id="303" name="Google Shape;303;p18"/>
          <p:cNvPicPr preferRelativeResize="0"/>
          <p:nvPr/>
        </p:nvPicPr>
        <p:blipFill rotWithShape="1">
          <a:blip r:embed="rId3">
            <a:alphaModFix/>
          </a:blip>
          <a:srcRect b="0" l="0" r="0" t="0"/>
          <a:stretch/>
        </p:blipFill>
        <p:spPr>
          <a:xfrm>
            <a:off x="584073" y="1738348"/>
            <a:ext cx="7658100" cy="439252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9"/>
          <p:cNvSpPr txBox="1"/>
          <p:nvPr>
            <p:ph type="title"/>
          </p:nvPr>
        </p:nvSpPr>
        <p:spPr>
          <a:xfrm>
            <a:off x="755576" y="273200"/>
            <a:ext cx="7290054" cy="1499616"/>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FCC00"/>
              </a:buClr>
              <a:buSzPts val="2600"/>
              <a:buFont typeface="Bookman Old Style"/>
              <a:buNone/>
            </a:pPr>
            <a:r>
              <a:rPr b="1" lang="en-US" sz="2600">
                <a:solidFill>
                  <a:srgbClr val="FFCC00"/>
                </a:solidFill>
                <a:latin typeface="Bookman Old Style"/>
                <a:ea typeface="Bookman Old Style"/>
                <a:cs typeface="Bookman Old Style"/>
                <a:sym typeface="Bookman Old Style"/>
              </a:rPr>
              <a:t>Mining is more than just mining methods </a:t>
            </a:r>
            <a:endParaRPr/>
          </a:p>
        </p:txBody>
      </p:sp>
      <p:pic>
        <p:nvPicPr>
          <p:cNvPr id="309" name="Google Shape;309;p19"/>
          <p:cNvPicPr preferRelativeResize="0"/>
          <p:nvPr>
            <p:ph idx="1" type="body"/>
          </p:nvPr>
        </p:nvPicPr>
        <p:blipFill rotWithShape="1">
          <a:blip r:embed="rId3">
            <a:alphaModFix/>
          </a:blip>
          <a:srcRect b="0" l="0" r="0" t="0"/>
          <a:stretch/>
        </p:blipFill>
        <p:spPr>
          <a:xfrm>
            <a:off x="539552" y="1772816"/>
            <a:ext cx="8063325" cy="4392488"/>
          </a:xfrm>
          <a:prstGeom prst="rect">
            <a:avLst/>
          </a:prstGeom>
          <a:noFill/>
          <a:ln>
            <a:noFill/>
          </a:ln>
        </p:spPr>
      </p:pic>
      <p:sp>
        <p:nvSpPr>
          <p:cNvPr id="310" name="Google Shape;310;p19"/>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
          <p:cNvSpPr txBox="1"/>
          <p:nvPr>
            <p:ph type="title"/>
          </p:nvPr>
        </p:nvSpPr>
        <p:spPr>
          <a:xfrm>
            <a:off x="609599" y="609600"/>
            <a:ext cx="6347713"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Class Policy &amp; Syllabus</a:t>
            </a:r>
            <a:endParaRPr/>
          </a:p>
        </p:txBody>
      </p:sp>
      <p:sp>
        <p:nvSpPr>
          <p:cNvPr id="161" name="Google Shape;161;p2"/>
          <p:cNvSpPr txBox="1"/>
          <p:nvPr>
            <p:ph idx="1" type="body"/>
          </p:nvPr>
        </p:nvSpPr>
        <p:spPr>
          <a:xfrm>
            <a:off x="768095" y="1844824"/>
            <a:ext cx="7290055" cy="4023360"/>
          </a:xfrm>
          <a:prstGeom prst="rect">
            <a:avLst/>
          </a:prstGeom>
          <a:noFill/>
          <a:ln>
            <a:noFill/>
          </a:ln>
        </p:spPr>
        <p:txBody>
          <a:bodyPr anchorCtr="0" anchor="t" bIns="45700" lIns="91425" spcFirstLastPara="1" rIns="91425" wrap="square" tIns="45700">
            <a:normAutofit/>
          </a:bodyPr>
          <a:lstStyle/>
          <a:p>
            <a:pPr indent="-457200" lvl="0" marL="457200" rtl="0" algn="l">
              <a:spcBef>
                <a:spcPts val="0"/>
              </a:spcBef>
              <a:spcAft>
                <a:spcPts val="0"/>
              </a:spcAft>
              <a:buSzPts val="1920"/>
              <a:buFont typeface="Trebuchet MS"/>
              <a:buAutoNum type="arabicPeriod"/>
            </a:pPr>
            <a:r>
              <a:rPr lang="en-US" sz="2400">
                <a:solidFill>
                  <a:srgbClr val="FFCC00"/>
                </a:solidFill>
                <a:latin typeface="Bookman Old Style"/>
                <a:ea typeface="Bookman Old Style"/>
                <a:cs typeface="Bookman Old Style"/>
                <a:sym typeface="Bookman Old Style"/>
              </a:rPr>
              <a:t>2 Sessional</a:t>
            </a:r>
            <a:endParaRPr/>
          </a:p>
          <a:p>
            <a:pPr indent="-457200" lvl="0" marL="457200" rtl="0" algn="l">
              <a:spcBef>
                <a:spcPts val="1000"/>
              </a:spcBef>
              <a:spcAft>
                <a:spcPts val="0"/>
              </a:spcAft>
              <a:buSzPts val="1920"/>
              <a:buFont typeface="Trebuchet MS"/>
              <a:buAutoNum type="arabicPeriod"/>
            </a:pPr>
            <a:r>
              <a:rPr lang="en-US" sz="2400">
                <a:solidFill>
                  <a:srgbClr val="FFCC00"/>
                </a:solidFill>
                <a:latin typeface="Bookman Old Style"/>
                <a:ea typeface="Bookman Old Style"/>
                <a:cs typeface="Bookman Old Style"/>
                <a:sym typeface="Bookman Old Style"/>
              </a:rPr>
              <a:t>1 Midterm</a:t>
            </a:r>
            <a:endParaRPr/>
          </a:p>
          <a:p>
            <a:pPr indent="-457200" lvl="0" marL="457200" rtl="0" algn="l">
              <a:spcBef>
                <a:spcPts val="1000"/>
              </a:spcBef>
              <a:spcAft>
                <a:spcPts val="0"/>
              </a:spcAft>
              <a:buSzPts val="1920"/>
              <a:buFont typeface="Trebuchet MS"/>
              <a:buAutoNum type="arabicPeriod"/>
            </a:pPr>
            <a:r>
              <a:rPr lang="en-US" sz="2400">
                <a:solidFill>
                  <a:srgbClr val="FFCC00"/>
                </a:solidFill>
                <a:latin typeface="Bookman Old Style"/>
                <a:ea typeface="Bookman Old Style"/>
                <a:cs typeface="Bookman Old Style"/>
                <a:sym typeface="Bookman Old Style"/>
              </a:rPr>
              <a:t>1 FINAL</a:t>
            </a:r>
            <a:endParaRPr/>
          </a:p>
          <a:p>
            <a:pPr indent="-457200" lvl="0" marL="457200" rtl="0" algn="l">
              <a:spcBef>
                <a:spcPts val="1000"/>
              </a:spcBef>
              <a:spcAft>
                <a:spcPts val="0"/>
              </a:spcAft>
              <a:buSzPts val="1920"/>
              <a:buFont typeface="Trebuchet MS"/>
              <a:buAutoNum type="arabicPeriod"/>
            </a:pPr>
            <a:r>
              <a:rPr lang="en-US" sz="2400">
                <a:solidFill>
                  <a:srgbClr val="FFCC00"/>
                </a:solidFill>
                <a:latin typeface="Bookman Old Style"/>
                <a:ea typeface="Bookman Old Style"/>
                <a:cs typeface="Bookman Old Style"/>
                <a:sym typeface="Bookman Old Style"/>
              </a:rPr>
              <a:t>Grading is relative</a:t>
            </a:r>
            <a:endParaRPr/>
          </a:p>
          <a:p>
            <a:pPr indent="-457200" lvl="0" marL="457200" rtl="0" algn="l">
              <a:spcBef>
                <a:spcPts val="1000"/>
              </a:spcBef>
              <a:spcAft>
                <a:spcPts val="0"/>
              </a:spcAft>
              <a:buSzPts val="1920"/>
              <a:buFont typeface="Trebuchet MS"/>
              <a:buAutoNum type="arabicPeriod"/>
            </a:pPr>
            <a:r>
              <a:rPr lang="en-US" sz="2400">
                <a:solidFill>
                  <a:srgbClr val="FFCC00"/>
                </a:solidFill>
                <a:latin typeface="Bookman Old Style"/>
                <a:ea typeface="Bookman Old Style"/>
                <a:cs typeface="Bookman Old Style"/>
                <a:sym typeface="Bookman Old Style"/>
              </a:rPr>
              <a:t>In Class Surprise Quizzes can be used to make up for sessional</a:t>
            </a:r>
            <a:endParaRPr/>
          </a:p>
          <a:p>
            <a:pPr indent="-457200" lvl="0" marL="457200" rtl="0" algn="l">
              <a:spcBef>
                <a:spcPts val="1000"/>
              </a:spcBef>
              <a:spcAft>
                <a:spcPts val="0"/>
              </a:spcAft>
              <a:buSzPts val="1920"/>
              <a:buFont typeface="Trebuchet MS"/>
              <a:buAutoNum type="arabicPeriod"/>
            </a:pPr>
            <a:r>
              <a:rPr lang="en-US" sz="2400">
                <a:solidFill>
                  <a:srgbClr val="FFCC00"/>
                </a:solidFill>
                <a:latin typeface="Bookman Old Style"/>
                <a:ea typeface="Bookman Old Style"/>
                <a:cs typeface="Bookman Old Style"/>
                <a:sym typeface="Bookman Old Style"/>
              </a:rPr>
              <a:t>39 lectures </a:t>
            </a:r>
            <a:endParaRPr/>
          </a:p>
          <a:p>
            <a:pPr indent="-335280" lvl="0" marL="457200" rtl="0" algn="l">
              <a:spcBef>
                <a:spcPts val="1000"/>
              </a:spcBef>
              <a:spcAft>
                <a:spcPts val="0"/>
              </a:spcAft>
              <a:buSzPts val="1920"/>
              <a:buFont typeface="Trebuchet MS"/>
              <a:buNone/>
            </a:pPr>
            <a:r>
              <a:t/>
            </a:r>
            <a:endParaRPr sz="2400">
              <a:solidFill>
                <a:srgbClr val="FFCC00"/>
              </a:solidFill>
              <a:latin typeface="Bookman Old Style"/>
              <a:ea typeface="Bookman Old Style"/>
              <a:cs typeface="Bookman Old Style"/>
              <a:sym typeface="Bookman Old Style"/>
            </a:endParaRPr>
          </a:p>
          <a:p>
            <a:pPr indent="-335280" lvl="0" marL="457200" rtl="0" algn="l">
              <a:spcBef>
                <a:spcPts val="1000"/>
              </a:spcBef>
              <a:spcAft>
                <a:spcPts val="0"/>
              </a:spcAft>
              <a:buSzPts val="1920"/>
              <a:buFont typeface="Trebuchet MS"/>
              <a:buNone/>
            </a:pPr>
            <a:r>
              <a:t/>
            </a:r>
            <a:endParaRPr sz="2400">
              <a:solidFill>
                <a:srgbClr val="FFCC00"/>
              </a:solidFill>
              <a:latin typeface="Bookman Old Style"/>
              <a:ea typeface="Bookman Old Style"/>
              <a:cs typeface="Bookman Old Style"/>
              <a:sym typeface="Bookman Old Style"/>
            </a:endParaRPr>
          </a:p>
        </p:txBody>
      </p:sp>
      <p:sp>
        <p:nvSpPr>
          <p:cNvPr id="162" name="Google Shape;162;p2"/>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0"/>
          <p:cNvSpPr txBox="1"/>
          <p:nvPr>
            <p:ph type="title"/>
          </p:nvPr>
        </p:nvSpPr>
        <p:spPr>
          <a:xfrm>
            <a:off x="609599" y="609600"/>
            <a:ext cx="6347713"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b="1" lang="en-US"/>
              <a:t>Ready or not, it's time to embrace data analytics</a:t>
            </a:r>
            <a:endParaRPr/>
          </a:p>
        </p:txBody>
      </p:sp>
      <p:pic>
        <p:nvPicPr>
          <p:cNvPr descr="https://www07.abb.com/images/librariesprovider119/default-album/every-business-software-business.jpg?sfvrsn=3ec0ef08_1" id="316" name="Google Shape;316;p20"/>
          <p:cNvPicPr preferRelativeResize="0"/>
          <p:nvPr>
            <p:ph idx="1" type="body"/>
          </p:nvPr>
        </p:nvPicPr>
        <p:blipFill rotWithShape="1">
          <a:blip r:embed="rId3">
            <a:alphaModFix/>
          </a:blip>
          <a:srcRect b="0" l="0" r="0" t="0"/>
          <a:stretch/>
        </p:blipFill>
        <p:spPr>
          <a:xfrm>
            <a:off x="899592" y="1988840"/>
            <a:ext cx="7289800" cy="3927818"/>
          </a:xfrm>
          <a:prstGeom prst="rect">
            <a:avLst/>
          </a:prstGeom>
          <a:noFill/>
          <a:ln>
            <a:noFill/>
          </a:ln>
        </p:spPr>
      </p:pic>
      <p:sp>
        <p:nvSpPr>
          <p:cNvPr id="317" name="Google Shape;317;p20"/>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1"/>
          <p:cNvSpPr txBox="1"/>
          <p:nvPr>
            <p:ph type="title"/>
          </p:nvPr>
        </p:nvSpPr>
        <p:spPr>
          <a:xfrm>
            <a:off x="768096" y="332656"/>
            <a:ext cx="7290054" cy="1499616"/>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FCC00"/>
              </a:buClr>
              <a:buSzPts val="3200"/>
              <a:buFont typeface="Bookman Old Style"/>
              <a:buNone/>
            </a:pPr>
            <a:r>
              <a:rPr b="1" lang="en-US" sz="3200">
                <a:solidFill>
                  <a:srgbClr val="FFCC00"/>
                </a:solidFill>
                <a:latin typeface="Bookman Old Style"/>
                <a:ea typeface="Bookman Old Style"/>
                <a:cs typeface="Bookman Old Style"/>
                <a:sym typeface="Bookman Old Style"/>
              </a:rPr>
              <a:t>PIT to PORT Optimization</a:t>
            </a:r>
            <a:endParaRPr/>
          </a:p>
        </p:txBody>
      </p:sp>
      <p:pic>
        <p:nvPicPr>
          <p:cNvPr descr="https://blogs.sap.com/wp-content/uploads/2014/08/mining_process_515411.png" id="323" name="Google Shape;323;p21"/>
          <p:cNvPicPr preferRelativeResize="0"/>
          <p:nvPr>
            <p:ph idx="1" type="body"/>
          </p:nvPr>
        </p:nvPicPr>
        <p:blipFill rotWithShape="1">
          <a:blip r:embed="rId3">
            <a:alphaModFix/>
          </a:blip>
          <a:srcRect b="0" l="0" r="0" t="0"/>
          <a:stretch/>
        </p:blipFill>
        <p:spPr>
          <a:xfrm>
            <a:off x="735381" y="2386567"/>
            <a:ext cx="6096851" cy="3429479"/>
          </a:xfrm>
          <a:prstGeom prst="rect">
            <a:avLst/>
          </a:prstGeom>
          <a:noFill/>
          <a:ln>
            <a:noFill/>
          </a:ln>
        </p:spPr>
      </p:pic>
      <p:sp>
        <p:nvSpPr>
          <p:cNvPr id="324" name="Google Shape;324;p21"/>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2"/>
          <p:cNvSpPr txBox="1"/>
          <p:nvPr>
            <p:ph type="title"/>
          </p:nvPr>
        </p:nvSpPr>
        <p:spPr>
          <a:xfrm>
            <a:off x="890969" y="336524"/>
            <a:ext cx="7290054" cy="1499616"/>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Integrating all mining operations</a:t>
            </a:r>
            <a:endParaRPr/>
          </a:p>
        </p:txBody>
      </p:sp>
      <p:pic>
        <p:nvPicPr>
          <p:cNvPr id="330" name="Google Shape;330;p22"/>
          <p:cNvPicPr preferRelativeResize="0"/>
          <p:nvPr>
            <p:ph idx="1" type="body"/>
          </p:nvPr>
        </p:nvPicPr>
        <p:blipFill rotWithShape="1">
          <a:blip r:embed="rId3">
            <a:alphaModFix/>
          </a:blip>
          <a:srcRect b="0" l="0" r="0" t="0"/>
          <a:stretch/>
        </p:blipFill>
        <p:spPr>
          <a:xfrm>
            <a:off x="433314" y="1947143"/>
            <a:ext cx="8424936" cy="4392488"/>
          </a:xfrm>
          <a:prstGeom prst="rect">
            <a:avLst/>
          </a:prstGeom>
          <a:noFill/>
          <a:ln>
            <a:noFill/>
          </a:ln>
        </p:spPr>
      </p:pic>
      <p:sp>
        <p:nvSpPr>
          <p:cNvPr id="331" name="Google Shape;331;p22"/>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23"/>
          <p:cNvSpPr txBox="1"/>
          <p:nvPr>
            <p:ph type="title"/>
          </p:nvPr>
        </p:nvSpPr>
        <p:spPr>
          <a:xfrm>
            <a:off x="609599" y="609600"/>
            <a:ext cx="6347713" cy="13208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rgbClr val="0C0C0C"/>
              </a:buClr>
              <a:buSzPct val="100000"/>
              <a:buFont typeface="Trebuchet MS"/>
              <a:buNone/>
            </a:pPr>
            <a:r>
              <a:rPr lang="en-US">
                <a:solidFill>
                  <a:srgbClr val="0C0C0C"/>
                </a:solidFill>
              </a:rPr>
              <a:t>From extraction to the customer: The mine-to-market value chain</a:t>
            </a:r>
            <a:br>
              <a:rPr lang="en-US">
                <a:solidFill>
                  <a:srgbClr val="0C0C0C"/>
                </a:solidFill>
              </a:rPr>
            </a:br>
            <a:endParaRPr>
              <a:solidFill>
                <a:srgbClr val="0C0C0C"/>
              </a:solidFill>
            </a:endParaRPr>
          </a:p>
        </p:txBody>
      </p:sp>
      <p:sp>
        <p:nvSpPr>
          <p:cNvPr id="337" name="Google Shape;337;p23"/>
          <p:cNvSpPr txBox="1"/>
          <p:nvPr>
            <p:ph idx="1" type="body"/>
          </p:nvPr>
        </p:nvSpPr>
        <p:spPr>
          <a:xfrm>
            <a:off x="609599" y="2160590"/>
            <a:ext cx="6347714" cy="388077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SzPts val="1440"/>
              <a:buChar char="►"/>
            </a:pPr>
            <a:r>
              <a:rPr lang="en-US"/>
              <a:t>Raw material is extracted from both open-pit and underground mines with the help of specialized equipment. The material is then transported (typically on conveyors or trucks) to a processing plant, where it undergoes multiple steps to create a shippable product. These steps vary with the respective raw material—for example, ore processing consists of crushing and grinding. For bulk material (eg, iron ore) once reconditioned, the product is stacked in stockyards and then it is transported to the port. For product types that come in various grades of quality, such as iron ore, an additional step known as product blending takes place before the product is loaded onto the ship and transported to the customer.</a:t>
            </a:r>
            <a:endParaRPr/>
          </a:p>
          <a:p>
            <a:pPr indent="-251459" lvl="0" marL="342900" rtl="0" algn="l">
              <a:spcBef>
                <a:spcPts val="1000"/>
              </a:spcBef>
              <a:spcAft>
                <a:spcPts val="0"/>
              </a:spcAft>
              <a:buSzPts val="1440"/>
              <a:buNone/>
            </a:pPr>
            <a:r>
              <a:t/>
            </a:r>
            <a:endParaRPr/>
          </a:p>
        </p:txBody>
      </p:sp>
      <p:sp>
        <p:nvSpPr>
          <p:cNvPr id="338" name="Google Shape;338;p23"/>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4"/>
          <p:cNvSpPr txBox="1"/>
          <p:nvPr>
            <p:ph type="title"/>
          </p:nvPr>
        </p:nvSpPr>
        <p:spPr>
          <a:xfrm>
            <a:off x="837946" y="188640"/>
            <a:ext cx="7290054" cy="1499616"/>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FCC00"/>
              </a:buClr>
              <a:buSzPts val="3200"/>
              <a:buFont typeface="Bookman Old Style"/>
              <a:buNone/>
            </a:pPr>
            <a:r>
              <a:rPr b="1" lang="en-US" sz="3200">
                <a:solidFill>
                  <a:srgbClr val="FFCC00"/>
                </a:solidFill>
                <a:latin typeface="Bookman Old Style"/>
                <a:ea typeface="Bookman Old Style"/>
                <a:cs typeface="Bookman Old Style"/>
                <a:sym typeface="Bookman Old Style"/>
              </a:rPr>
              <a:t>DIGITIZATION: Data Sources</a:t>
            </a:r>
            <a:endParaRPr/>
          </a:p>
        </p:txBody>
      </p:sp>
      <p:pic>
        <p:nvPicPr>
          <p:cNvPr id="344" name="Google Shape;344;p24"/>
          <p:cNvPicPr preferRelativeResize="0"/>
          <p:nvPr>
            <p:ph idx="1" type="body"/>
          </p:nvPr>
        </p:nvPicPr>
        <p:blipFill rotWithShape="1">
          <a:blip r:embed="rId3">
            <a:alphaModFix/>
          </a:blip>
          <a:srcRect b="0" l="0" r="0" t="0"/>
          <a:stretch/>
        </p:blipFill>
        <p:spPr>
          <a:xfrm>
            <a:off x="579219" y="1628800"/>
            <a:ext cx="7985561" cy="3288446"/>
          </a:xfrm>
          <a:prstGeom prst="rect">
            <a:avLst/>
          </a:prstGeom>
          <a:noFill/>
          <a:ln>
            <a:noFill/>
          </a:ln>
        </p:spPr>
      </p:pic>
      <p:sp>
        <p:nvSpPr>
          <p:cNvPr id="345" name="Google Shape;345;p24"/>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6" name="Google Shape;346;p24"/>
          <p:cNvSpPr/>
          <p:nvPr/>
        </p:nvSpPr>
        <p:spPr>
          <a:xfrm>
            <a:off x="1835696" y="5085184"/>
            <a:ext cx="5036213" cy="1477328"/>
          </a:xfrm>
          <a:prstGeom prst="rect">
            <a:avLst/>
          </a:prstGeom>
          <a:gradFill>
            <a:gsLst>
              <a:gs pos="0">
                <a:srgbClr val="BDD5B6"/>
              </a:gs>
              <a:gs pos="88000">
                <a:srgbClr val="74AC5E"/>
              </a:gs>
              <a:gs pos="100000">
                <a:srgbClr val="74AC5E"/>
              </a:gs>
            </a:gsLst>
            <a:lin ang="5400000" scaled="0"/>
          </a:gradFill>
          <a:ln cap="rnd" cmpd="sng" w="12700">
            <a:solidFill>
              <a:schemeClr val="accent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rgbClr val="FF0000"/>
                </a:solidFill>
                <a:latin typeface="Arial"/>
                <a:ea typeface="Arial"/>
                <a:cs typeface="Arial"/>
                <a:sym typeface="Arial"/>
              </a:rPr>
              <a:t>Automation</a:t>
            </a:r>
            <a:r>
              <a:rPr b="0" i="0" lang="en-US" sz="1800" u="none" cap="none" strike="noStrike">
                <a:solidFill>
                  <a:srgbClr val="FF0000"/>
                </a:solidFill>
                <a:latin typeface="Arial"/>
                <a:ea typeface="Arial"/>
                <a:cs typeface="Arial"/>
                <a:sym typeface="Arial"/>
              </a:rPr>
              <a:t> </a:t>
            </a:r>
            <a:r>
              <a:rPr b="0" i="0" lang="en-US" sz="1800" u="none" cap="none" strike="noStrike">
                <a:solidFill>
                  <a:srgbClr val="000000"/>
                </a:solidFill>
                <a:latin typeface="Arial"/>
                <a:ea typeface="Arial"/>
                <a:cs typeface="Arial"/>
                <a:sym typeface="Arial"/>
              </a:rPr>
              <a:t>– seamless integration of information and comprehensive data collection for all plant levels available</a:t>
            </a:r>
            <a:endParaRPr/>
          </a:p>
          <a:p>
            <a:pPr indent="0" lvl="0" marL="0" marR="0" rtl="0" algn="l">
              <a:spcBef>
                <a:spcPts val="0"/>
              </a:spcBef>
              <a:spcAft>
                <a:spcPts val="0"/>
              </a:spcAft>
              <a:buNone/>
            </a:pPr>
            <a:r>
              <a:rPr b="1" lang="en-US" sz="1800">
                <a:solidFill>
                  <a:srgbClr val="000000"/>
                </a:solidFill>
                <a:latin typeface="Arial"/>
                <a:ea typeface="Arial"/>
                <a:cs typeface="Arial"/>
                <a:sym typeface="Arial"/>
              </a:rPr>
              <a:t>Collecting data and storing for further analysis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25"/>
          <p:cNvSpPr txBox="1"/>
          <p:nvPr>
            <p:ph type="title"/>
          </p:nvPr>
        </p:nvSpPr>
        <p:spPr>
          <a:xfrm>
            <a:off x="609599" y="609600"/>
            <a:ext cx="6347713" cy="13208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Trebuchet MS"/>
              <a:buNone/>
            </a:pPr>
            <a:r>
              <a:rPr lang="en-US"/>
              <a:t>Mining companies typically collect huge amounts of data </a:t>
            </a:r>
            <a:r>
              <a:rPr lang="en-US">
                <a:solidFill>
                  <a:srgbClr val="FF0000"/>
                </a:solidFill>
              </a:rPr>
              <a:t>BUT NEVER USE IT (McKinsey)</a:t>
            </a:r>
            <a:endParaRPr/>
          </a:p>
        </p:txBody>
      </p:sp>
      <p:pic>
        <p:nvPicPr>
          <p:cNvPr id="353" name="Google Shape;353;p25"/>
          <p:cNvPicPr preferRelativeResize="0"/>
          <p:nvPr>
            <p:ph idx="1" type="body"/>
          </p:nvPr>
        </p:nvPicPr>
        <p:blipFill rotWithShape="1">
          <a:blip r:embed="rId3">
            <a:alphaModFix/>
          </a:blip>
          <a:srcRect b="0" l="0" r="0" t="0"/>
          <a:stretch/>
        </p:blipFill>
        <p:spPr>
          <a:xfrm>
            <a:off x="180917" y="2701142"/>
            <a:ext cx="8901113" cy="3137624"/>
          </a:xfrm>
          <a:prstGeom prst="rect">
            <a:avLst/>
          </a:prstGeom>
          <a:noFill/>
          <a:ln>
            <a:noFill/>
          </a:ln>
        </p:spPr>
      </p:pic>
      <p:sp>
        <p:nvSpPr>
          <p:cNvPr id="354" name="Google Shape;354;p25"/>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descr="Mining companies use only a fraction of their data." id="355" name="Google Shape;355;p25"/>
          <p:cNvSpPr/>
          <p:nvPr/>
        </p:nvSpPr>
        <p:spPr>
          <a:xfrm>
            <a:off x="116681" y="748903"/>
            <a:ext cx="228600" cy="228601"/>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26"/>
          <p:cNvSpPr txBox="1"/>
          <p:nvPr>
            <p:ph type="title"/>
          </p:nvPr>
        </p:nvSpPr>
        <p:spPr>
          <a:xfrm>
            <a:off x="1071215" y="212587"/>
            <a:ext cx="7317209" cy="96066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FFCC00"/>
              </a:buClr>
              <a:buSzPts val="2800"/>
              <a:buFont typeface="Bookman Old Style"/>
              <a:buNone/>
            </a:pPr>
            <a:r>
              <a:rPr b="1" lang="en-US" sz="2800">
                <a:solidFill>
                  <a:srgbClr val="FFCC00"/>
                </a:solidFill>
                <a:latin typeface="Bookman Old Style"/>
                <a:ea typeface="Bookman Old Style"/>
                <a:cs typeface="Bookman Old Style"/>
                <a:sym typeface="Bookman Old Style"/>
              </a:rPr>
              <a:t>Data Generated, Captured, Stored, Visualized</a:t>
            </a:r>
            <a:endParaRPr/>
          </a:p>
        </p:txBody>
      </p:sp>
      <p:pic>
        <p:nvPicPr>
          <p:cNvPr id="361" name="Google Shape;361;p26"/>
          <p:cNvPicPr preferRelativeResize="0"/>
          <p:nvPr>
            <p:ph idx="1" type="body"/>
          </p:nvPr>
        </p:nvPicPr>
        <p:blipFill rotWithShape="1">
          <a:blip r:embed="rId3">
            <a:alphaModFix/>
          </a:blip>
          <a:srcRect b="0" l="0" r="0" t="0"/>
          <a:stretch/>
        </p:blipFill>
        <p:spPr>
          <a:xfrm>
            <a:off x="6963183" y="1287509"/>
            <a:ext cx="2067016" cy="1258914"/>
          </a:xfrm>
          <a:prstGeom prst="rect">
            <a:avLst/>
          </a:prstGeom>
          <a:noFill/>
          <a:ln>
            <a:noFill/>
          </a:ln>
        </p:spPr>
      </p:pic>
      <p:sp>
        <p:nvSpPr>
          <p:cNvPr id="362" name="Google Shape;362;p26"/>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Digital solutions | Mining industry | Siemens Global" id="363" name="Google Shape;363;p26"/>
          <p:cNvPicPr preferRelativeResize="0"/>
          <p:nvPr/>
        </p:nvPicPr>
        <p:blipFill rotWithShape="1">
          <a:blip r:embed="rId4">
            <a:alphaModFix/>
          </a:blip>
          <a:srcRect b="0" l="0" r="0" t="0"/>
          <a:stretch/>
        </p:blipFill>
        <p:spPr>
          <a:xfrm>
            <a:off x="1610995" y="2372161"/>
            <a:ext cx="5604206" cy="3158282"/>
          </a:xfrm>
          <a:prstGeom prst="rect">
            <a:avLst/>
          </a:prstGeom>
          <a:noFill/>
          <a:ln>
            <a:noFill/>
          </a:ln>
        </p:spPr>
      </p:pic>
      <p:sp>
        <p:nvSpPr>
          <p:cNvPr id="364" name="Google Shape;364;p26"/>
          <p:cNvSpPr/>
          <p:nvPr/>
        </p:nvSpPr>
        <p:spPr>
          <a:xfrm>
            <a:off x="2517405" y="5623013"/>
            <a:ext cx="4109191" cy="1200329"/>
          </a:xfrm>
          <a:prstGeom prst="rect">
            <a:avLst/>
          </a:prstGeom>
          <a:gradFill>
            <a:gsLst>
              <a:gs pos="0">
                <a:srgbClr val="F5CBC1"/>
              </a:gs>
              <a:gs pos="88000">
                <a:srgbClr val="EA805C"/>
              </a:gs>
              <a:gs pos="100000">
                <a:srgbClr val="EA805C"/>
              </a:gs>
            </a:gsLst>
            <a:lin ang="5400000" scaled="0"/>
          </a:gradFill>
          <a:ln cap="rnd" cmpd="sng" w="12700">
            <a:solidFill>
              <a:schemeClr val="accent4"/>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FF0000"/>
                </a:solidFill>
                <a:latin typeface="Arial"/>
                <a:ea typeface="Arial"/>
                <a:cs typeface="Arial"/>
                <a:sym typeface="Arial"/>
              </a:rPr>
              <a:t>Digital solutions for the mining industry</a:t>
            </a:r>
            <a:endParaRPr/>
          </a:p>
          <a:p>
            <a:pPr indent="0" lvl="0" marL="0" marR="0" rtl="0" algn="ctr">
              <a:spcBef>
                <a:spcPts val="0"/>
              </a:spcBef>
              <a:spcAft>
                <a:spcPts val="0"/>
              </a:spcAft>
              <a:buNone/>
            </a:pPr>
            <a:br>
              <a:rPr lang="en-US" sz="1800">
                <a:solidFill>
                  <a:srgbClr val="FF0000"/>
                </a:solidFill>
                <a:latin typeface="Trebuchet MS"/>
                <a:ea typeface="Trebuchet MS"/>
                <a:cs typeface="Trebuchet MS"/>
                <a:sym typeface="Trebuchet MS"/>
              </a:rPr>
            </a:br>
            <a:endParaRPr sz="1800">
              <a:solidFill>
                <a:srgbClr val="FF0000"/>
              </a:solidFill>
              <a:latin typeface="Trebuchet MS"/>
              <a:ea typeface="Trebuchet MS"/>
              <a:cs typeface="Trebuchet MS"/>
              <a:sym typeface="Trebuchet MS"/>
            </a:endParaRPr>
          </a:p>
        </p:txBody>
      </p:sp>
      <p:sp>
        <p:nvSpPr>
          <p:cNvPr id="365" name="Google Shape;365;p26"/>
          <p:cNvSpPr txBox="1"/>
          <p:nvPr/>
        </p:nvSpPr>
        <p:spPr>
          <a:xfrm>
            <a:off x="1761910" y="3701427"/>
            <a:ext cx="690008" cy="369332"/>
          </a:xfrm>
          <a:prstGeom prst="rect">
            <a:avLst/>
          </a:prstGeom>
          <a:gradFill>
            <a:gsLst>
              <a:gs pos="0">
                <a:srgbClr val="BDD5B6"/>
              </a:gs>
              <a:gs pos="88000">
                <a:srgbClr val="74AC5E"/>
              </a:gs>
              <a:gs pos="100000">
                <a:srgbClr val="74AC5E"/>
              </a:gs>
            </a:gsLst>
            <a:lin ang="5400000" scaled="0"/>
          </a:gradFill>
          <a:ln cap="rnd" cmpd="sng" w="12700">
            <a:solidFill>
              <a:schemeClr val="accent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Trebuchet MS"/>
                <a:ea typeface="Trebuchet MS"/>
                <a:cs typeface="Trebuchet MS"/>
                <a:sym typeface="Trebuchet MS"/>
              </a:rPr>
              <a:t>IIoT</a:t>
            </a:r>
            <a:endParaRPr b="1" sz="1800">
              <a:solidFill>
                <a:schemeClr val="dk1"/>
              </a:solidFill>
              <a:latin typeface="Trebuchet MS"/>
              <a:ea typeface="Trebuchet MS"/>
              <a:cs typeface="Trebuchet MS"/>
              <a:sym typeface="Trebuchet MS"/>
            </a:endParaRPr>
          </a:p>
        </p:txBody>
      </p:sp>
      <p:sp>
        <p:nvSpPr>
          <p:cNvPr id="366" name="Google Shape;366;p26"/>
          <p:cNvSpPr txBox="1"/>
          <p:nvPr/>
        </p:nvSpPr>
        <p:spPr>
          <a:xfrm>
            <a:off x="4422868" y="3008781"/>
            <a:ext cx="690008" cy="369332"/>
          </a:xfrm>
          <a:prstGeom prst="rect">
            <a:avLst/>
          </a:prstGeom>
          <a:gradFill>
            <a:gsLst>
              <a:gs pos="0">
                <a:srgbClr val="BDD5B6"/>
              </a:gs>
              <a:gs pos="88000">
                <a:srgbClr val="74AC5E"/>
              </a:gs>
              <a:gs pos="100000">
                <a:srgbClr val="74AC5E"/>
              </a:gs>
            </a:gsLst>
            <a:lin ang="5400000" scaled="0"/>
          </a:gradFill>
          <a:ln cap="rnd" cmpd="sng" w="12700">
            <a:solidFill>
              <a:schemeClr val="accent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Trebuchet MS"/>
                <a:ea typeface="Trebuchet MS"/>
                <a:cs typeface="Trebuchet MS"/>
                <a:sym typeface="Trebuchet MS"/>
              </a:rPr>
              <a:t>IIoT</a:t>
            </a:r>
            <a:endParaRPr b="1" sz="1800">
              <a:solidFill>
                <a:schemeClr val="dk1"/>
              </a:solidFill>
              <a:latin typeface="Trebuchet MS"/>
              <a:ea typeface="Trebuchet MS"/>
              <a:cs typeface="Trebuchet MS"/>
              <a:sym typeface="Trebuchet MS"/>
            </a:endParaRPr>
          </a:p>
        </p:txBody>
      </p:sp>
      <p:sp>
        <p:nvSpPr>
          <p:cNvPr id="367" name="Google Shape;367;p26"/>
          <p:cNvSpPr txBox="1"/>
          <p:nvPr/>
        </p:nvSpPr>
        <p:spPr>
          <a:xfrm>
            <a:off x="6303332" y="3201452"/>
            <a:ext cx="690008" cy="369332"/>
          </a:xfrm>
          <a:prstGeom prst="rect">
            <a:avLst/>
          </a:prstGeom>
          <a:gradFill>
            <a:gsLst>
              <a:gs pos="0">
                <a:srgbClr val="BDD5B6"/>
              </a:gs>
              <a:gs pos="88000">
                <a:srgbClr val="74AC5E"/>
              </a:gs>
              <a:gs pos="100000">
                <a:srgbClr val="74AC5E"/>
              </a:gs>
            </a:gsLst>
            <a:lin ang="5400000" scaled="0"/>
          </a:gradFill>
          <a:ln cap="rnd" cmpd="sng" w="12700">
            <a:solidFill>
              <a:schemeClr val="accent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Trebuchet MS"/>
                <a:ea typeface="Trebuchet MS"/>
                <a:cs typeface="Trebuchet MS"/>
                <a:sym typeface="Trebuchet MS"/>
              </a:rPr>
              <a:t>IIoT</a:t>
            </a:r>
            <a:endParaRPr b="1" sz="1800">
              <a:solidFill>
                <a:schemeClr val="dk1"/>
              </a:solidFill>
              <a:latin typeface="Trebuchet MS"/>
              <a:ea typeface="Trebuchet MS"/>
              <a:cs typeface="Trebuchet MS"/>
              <a:sym typeface="Trebuchet MS"/>
            </a:endParaRPr>
          </a:p>
        </p:txBody>
      </p:sp>
      <p:sp>
        <p:nvSpPr>
          <p:cNvPr id="368" name="Google Shape;368;p26"/>
          <p:cNvSpPr/>
          <p:nvPr/>
        </p:nvSpPr>
        <p:spPr>
          <a:xfrm>
            <a:off x="3347068" y="1287510"/>
            <a:ext cx="1605809" cy="931075"/>
          </a:xfrm>
          <a:prstGeom prst="cloudCallout">
            <a:avLst>
              <a:gd fmla="val -20833" name="adj1"/>
              <a:gd fmla="val 62500" name="adj2"/>
            </a:avLst>
          </a:prstGeom>
          <a:solidFill>
            <a:schemeClr val="lt1"/>
          </a:solid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dk1"/>
                </a:solidFill>
                <a:latin typeface="Trebuchet MS"/>
                <a:ea typeface="Trebuchet MS"/>
                <a:cs typeface="Trebuchet MS"/>
                <a:sym typeface="Trebuchet MS"/>
              </a:rPr>
              <a:t>CLOUD BASED DATA STORAGE </a:t>
            </a:r>
            <a:endParaRPr/>
          </a:p>
        </p:txBody>
      </p:sp>
      <p:cxnSp>
        <p:nvCxnSpPr>
          <p:cNvPr id="369" name="Google Shape;369;p26"/>
          <p:cNvCxnSpPr>
            <a:endCxn id="368" idx="0"/>
          </p:cNvCxnSpPr>
          <p:nvPr/>
        </p:nvCxnSpPr>
        <p:spPr>
          <a:xfrm rot="-5400000">
            <a:off x="1656899" y="2006398"/>
            <a:ext cx="1948500" cy="1441800"/>
          </a:xfrm>
          <a:prstGeom prst="curvedConnector2">
            <a:avLst/>
          </a:prstGeom>
          <a:noFill/>
          <a:ln cap="flat" cmpd="sng" w="57150">
            <a:solidFill>
              <a:srgbClr val="FF0000"/>
            </a:solidFill>
            <a:prstDash val="solid"/>
            <a:round/>
            <a:headEnd len="sm" w="sm" type="none"/>
            <a:tailEnd len="med" w="med" type="triangle"/>
          </a:ln>
          <a:effectLst>
            <a:outerShdw blurRad="38100" rotWithShape="0" dir="5400000" dist="25400">
              <a:srgbClr val="000000">
                <a:alpha val="34901"/>
              </a:srgbClr>
            </a:outerShdw>
          </a:effectLst>
        </p:spPr>
      </p:cxnSp>
      <p:cxnSp>
        <p:nvCxnSpPr>
          <p:cNvPr id="370" name="Google Shape;370;p26"/>
          <p:cNvCxnSpPr>
            <a:stCxn id="367" idx="0"/>
            <a:endCxn id="368" idx="2"/>
          </p:cNvCxnSpPr>
          <p:nvPr/>
        </p:nvCxnSpPr>
        <p:spPr>
          <a:xfrm flipH="1" rot="5400000">
            <a:off x="5075736" y="1628852"/>
            <a:ext cx="1448400" cy="1696800"/>
          </a:xfrm>
          <a:prstGeom prst="curvedConnector2">
            <a:avLst/>
          </a:prstGeom>
          <a:noFill/>
          <a:ln cap="flat" cmpd="sng" w="57150">
            <a:solidFill>
              <a:srgbClr val="FF0000"/>
            </a:solidFill>
            <a:prstDash val="solid"/>
            <a:round/>
            <a:headEnd len="sm" w="sm" type="none"/>
            <a:tailEnd len="med" w="med" type="triangle"/>
          </a:ln>
          <a:effectLst>
            <a:outerShdw blurRad="38100" rotWithShape="0" dir="5400000" dist="25400">
              <a:srgbClr val="000000">
                <a:alpha val="34901"/>
              </a:srgbClr>
            </a:outerShdw>
          </a:effectLst>
        </p:spPr>
      </p:cxnSp>
      <p:cxnSp>
        <p:nvCxnSpPr>
          <p:cNvPr id="371" name="Google Shape;371;p26"/>
          <p:cNvCxnSpPr>
            <a:stCxn id="366" idx="0"/>
            <a:endCxn id="368" idx="1"/>
          </p:cNvCxnSpPr>
          <p:nvPr/>
        </p:nvCxnSpPr>
        <p:spPr>
          <a:xfrm flipH="1" rot="5400000">
            <a:off x="4063322" y="2304231"/>
            <a:ext cx="791100" cy="618000"/>
          </a:xfrm>
          <a:prstGeom prst="curvedConnector3">
            <a:avLst>
              <a:gd fmla="val 50005" name="adj1"/>
            </a:avLst>
          </a:prstGeom>
          <a:noFill/>
          <a:ln cap="flat" cmpd="sng" w="57150">
            <a:solidFill>
              <a:srgbClr val="FF0000"/>
            </a:solidFill>
            <a:prstDash val="solid"/>
            <a:round/>
            <a:headEnd len="sm" w="sm" type="none"/>
            <a:tailEnd len="med" w="med" type="triangle"/>
          </a:ln>
          <a:effectLst>
            <a:outerShdw blurRad="38100" rotWithShape="0" dir="5400000" dist="25400">
              <a:srgbClr val="000000">
                <a:alpha val="34901"/>
              </a:srgbClr>
            </a:outerShdw>
          </a:effectLst>
        </p:spPr>
      </p:cxnSp>
      <p:sp>
        <p:nvSpPr>
          <p:cNvPr id="372" name="Google Shape;372;p26"/>
          <p:cNvSpPr/>
          <p:nvPr/>
        </p:nvSpPr>
        <p:spPr>
          <a:xfrm>
            <a:off x="4951540" y="1324268"/>
            <a:ext cx="1969571" cy="541928"/>
          </a:xfrm>
          <a:prstGeom prst="rightArrow">
            <a:avLst>
              <a:gd fmla="val 50000" name="adj1"/>
              <a:gd fmla="val 50000" name="adj2"/>
            </a:avLst>
          </a:prstGeom>
          <a:solidFill>
            <a:schemeClr val="accent2"/>
          </a:solidFill>
          <a:ln cap="rnd" cmpd="sng" w="19050">
            <a:solidFill>
              <a:srgbClr val="3D741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900">
                <a:solidFill>
                  <a:schemeClr val="lt1"/>
                </a:solidFill>
                <a:latin typeface="Trebuchet MS"/>
                <a:ea typeface="Trebuchet MS"/>
                <a:cs typeface="Trebuchet MS"/>
                <a:sym typeface="Trebuchet MS"/>
              </a:rPr>
              <a:t>DATA VISULAIZATION through DASHBOARDS</a:t>
            </a:r>
            <a:endParaRPr/>
          </a:p>
        </p:txBody>
      </p:sp>
      <p:pic>
        <p:nvPicPr>
          <p:cNvPr descr="Wifi and Bluetooth, what's the difference? - IT Knowledge" id="373" name="Google Shape;373;p26"/>
          <p:cNvPicPr preferRelativeResize="0"/>
          <p:nvPr/>
        </p:nvPicPr>
        <p:blipFill rotWithShape="1">
          <a:blip r:embed="rId5">
            <a:alphaModFix/>
          </a:blip>
          <a:srcRect b="0" l="0" r="0" t="0"/>
          <a:stretch/>
        </p:blipFill>
        <p:spPr>
          <a:xfrm>
            <a:off x="1493931" y="3279721"/>
            <a:ext cx="535961" cy="535961"/>
          </a:xfrm>
          <a:prstGeom prst="rect">
            <a:avLst/>
          </a:prstGeom>
          <a:noFill/>
          <a:ln>
            <a:noFill/>
          </a:ln>
        </p:spPr>
      </p:pic>
      <p:pic>
        <p:nvPicPr>
          <p:cNvPr descr="Wifi and Bluetooth, what's the difference? - IT Knowledge" id="374" name="Google Shape;374;p26"/>
          <p:cNvPicPr preferRelativeResize="0"/>
          <p:nvPr/>
        </p:nvPicPr>
        <p:blipFill rotWithShape="1">
          <a:blip r:embed="rId5">
            <a:alphaModFix/>
          </a:blip>
          <a:srcRect b="0" l="0" r="0" t="0"/>
          <a:stretch/>
        </p:blipFill>
        <p:spPr>
          <a:xfrm>
            <a:off x="3563644" y="2934412"/>
            <a:ext cx="535961" cy="535961"/>
          </a:xfrm>
          <a:prstGeom prst="rect">
            <a:avLst/>
          </a:prstGeom>
          <a:noFill/>
          <a:ln>
            <a:noFill/>
          </a:ln>
        </p:spPr>
      </p:pic>
      <p:pic>
        <p:nvPicPr>
          <p:cNvPr descr="Wifi and Bluetooth, what's the difference? - IT Knowledge" id="375" name="Google Shape;375;p26"/>
          <p:cNvPicPr preferRelativeResize="0"/>
          <p:nvPr/>
        </p:nvPicPr>
        <p:blipFill rotWithShape="1">
          <a:blip r:embed="rId5">
            <a:alphaModFix/>
          </a:blip>
          <a:srcRect b="0" l="0" r="0" t="0"/>
          <a:stretch/>
        </p:blipFill>
        <p:spPr>
          <a:xfrm>
            <a:off x="6626595" y="2762710"/>
            <a:ext cx="535961" cy="535961"/>
          </a:xfrm>
          <a:prstGeom prst="rect">
            <a:avLst/>
          </a:prstGeom>
          <a:noFill/>
          <a:ln>
            <a:noFill/>
          </a:ln>
        </p:spPr>
      </p:pic>
      <p:pic>
        <p:nvPicPr>
          <p:cNvPr descr="ConSite Mine by Hitachi Will Make The Monitoring of Mining Machines by  Remote Possible | The HeavyQuip Magazine" id="376" name="Google Shape;376;p26"/>
          <p:cNvPicPr preferRelativeResize="0"/>
          <p:nvPr/>
        </p:nvPicPr>
        <p:blipFill rotWithShape="1">
          <a:blip r:embed="rId6">
            <a:alphaModFix/>
          </a:blip>
          <a:srcRect b="0" l="0" r="0" t="0"/>
          <a:stretch/>
        </p:blipFill>
        <p:spPr>
          <a:xfrm>
            <a:off x="7341867" y="2606281"/>
            <a:ext cx="1688332" cy="94142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27"/>
          <p:cNvSpPr txBox="1"/>
          <p:nvPr>
            <p:ph type="title"/>
          </p:nvPr>
        </p:nvSpPr>
        <p:spPr>
          <a:xfrm>
            <a:off x="837946" y="188640"/>
            <a:ext cx="7290054" cy="1499616"/>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DIGITILIZATION AND DIGITIZATION</a:t>
            </a:r>
            <a:endParaRPr/>
          </a:p>
        </p:txBody>
      </p:sp>
      <p:pic>
        <p:nvPicPr>
          <p:cNvPr descr="https://www07.abb.com/images/librariesprovider119/default-album/holistic-data-driven-approach.jpg?sfvrsn=adc3ef08_1" id="382" name="Google Shape;382;p27"/>
          <p:cNvPicPr preferRelativeResize="0"/>
          <p:nvPr>
            <p:ph idx="1" type="body"/>
          </p:nvPr>
        </p:nvPicPr>
        <p:blipFill rotWithShape="1">
          <a:blip r:embed="rId3">
            <a:alphaModFix/>
          </a:blip>
          <a:srcRect b="0" l="0" r="0" t="0"/>
          <a:stretch/>
        </p:blipFill>
        <p:spPr>
          <a:xfrm>
            <a:off x="463701" y="1556792"/>
            <a:ext cx="8394549" cy="4593304"/>
          </a:xfrm>
          <a:prstGeom prst="rect">
            <a:avLst/>
          </a:prstGeom>
          <a:noFill/>
          <a:ln>
            <a:noFill/>
          </a:ln>
        </p:spPr>
      </p:pic>
      <p:sp>
        <p:nvSpPr>
          <p:cNvPr id="383" name="Google Shape;383;p27"/>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28"/>
          <p:cNvSpPr txBox="1"/>
          <p:nvPr>
            <p:ph type="title"/>
          </p:nvPr>
        </p:nvSpPr>
        <p:spPr>
          <a:xfrm>
            <a:off x="609599" y="609600"/>
            <a:ext cx="6347713"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t/>
            </a:r>
            <a:endParaRPr/>
          </a:p>
        </p:txBody>
      </p:sp>
      <p:pic>
        <p:nvPicPr>
          <p:cNvPr descr="A Review of Digital Transformation in Mining | SpringerLink" id="389" name="Google Shape;389;p28"/>
          <p:cNvPicPr preferRelativeResize="0"/>
          <p:nvPr>
            <p:ph idx="1" type="body"/>
          </p:nvPr>
        </p:nvPicPr>
        <p:blipFill rotWithShape="1">
          <a:blip r:embed="rId3">
            <a:alphaModFix/>
          </a:blip>
          <a:srcRect b="0" l="0" r="0" t="0"/>
          <a:stretch/>
        </p:blipFill>
        <p:spPr>
          <a:xfrm>
            <a:off x="768096" y="2204864"/>
            <a:ext cx="7645815" cy="4152180"/>
          </a:xfrm>
          <a:prstGeom prst="rect">
            <a:avLst/>
          </a:prstGeom>
          <a:noFill/>
          <a:ln>
            <a:noFill/>
          </a:ln>
        </p:spPr>
      </p:pic>
      <p:sp>
        <p:nvSpPr>
          <p:cNvPr id="390" name="Google Shape;390;p28"/>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29"/>
          <p:cNvSpPr txBox="1"/>
          <p:nvPr>
            <p:ph type="title"/>
          </p:nvPr>
        </p:nvSpPr>
        <p:spPr>
          <a:xfrm>
            <a:off x="609599" y="609600"/>
            <a:ext cx="6347713"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DIGITILIZATION</a:t>
            </a:r>
            <a:endParaRPr/>
          </a:p>
        </p:txBody>
      </p:sp>
      <p:sp>
        <p:nvSpPr>
          <p:cNvPr id="396" name="Google Shape;396;p29"/>
          <p:cNvSpPr txBox="1"/>
          <p:nvPr>
            <p:ph idx="1" type="body"/>
          </p:nvPr>
        </p:nvSpPr>
        <p:spPr>
          <a:xfrm>
            <a:off x="609599" y="2160590"/>
            <a:ext cx="6347714" cy="3880773"/>
          </a:xfrm>
          <a:prstGeom prst="rect">
            <a:avLst/>
          </a:prstGeom>
          <a:noFill/>
          <a:ln>
            <a:noFill/>
          </a:ln>
        </p:spPr>
        <p:txBody>
          <a:bodyPr anchorCtr="0" anchor="t" bIns="45700" lIns="91425" spcFirstLastPara="1" rIns="91425" wrap="square" tIns="45700">
            <a:normAutofit/>
          </a:bodyPr>
          <a:lstStyle/>
          <a:p>
            <a:pPr indent="-457200" lvl="0" marL="457200" rtl="0" algn="l">
              <a:spcBef>
                <a:spcPts val="0"/>
              </a:spcBef>
              <a:spcAft>
                <a:spcPts val="0"/>
              </a:spcAft>
              <a:buSzPts val="1440"/>
              <a:buFont typeface="Trebuchet MS"/>
              <a:buAutoNum type="arabicPeriod"/>
            </a:pPr>
            <a:r>
              <a:rPr lang="en-US"/>
              <a:t>DIGILTILIZATION OF GHG EMISDSIONS IN A MINE</a:t>
            </a:r>
            <a:endParaRPr/>
          </a:p>
          <a:p>
            <a:pPr indent="-457200" lvl="0" marL="457200" rtl="0" algn="l">
              <a:spcBef>
                <a:spcPts val="1000"/>
              </a:spcBef>
              <a:spcAft>
                <a:spcPts val="0"/>
              </a:spcAft>
              <a:buSzPts val="1440"/>
              <a:buFont typeface="Trebuchet MS"/>
              <a:buAutoNum type="arabicPeriod"/>
            </a:pPr>
            <a:r>
              <a:rPr lang="en-US"/>
              <a:t>DIGITILIZATION OF WATER USAGE IN A MINE</a:t>
            </a:r>
            <a:br>
              <a:rPr lang="en-US"/>
            </a:br>
            <a:endParaRPr/>
          </a:p>
          <a:p>
            <a:pPr indent="-457200" lvl="0" marL="457200" rtl="0" algn="l">
              <a:spcBef>
                <a:spcPts val="1000"/>
              </a:spcBef>
              <a:spcAft>
                <a:spcPts val="0"/>
              </a:spcAft>
              <a:buSzPts val="1440"/>
              <a:buFont typeface="Trebuchet MS"/>
              <a:buAutoNum type="arabicPeriod"/>
            </a:pPr>
            <a:r>
              <a:rPr lang="en-US"/>
              <a:t>DIGITILIZATION OF GRADE OF COAL IN A MINE</a:t>
            </a:r>
            <a:br>
              <a:rPr lang="en-US"/>
            </a:br>
            <a:endParaRPr/>
          </a:p>
          <a:p>
            <a:pPr indent="-251459" lvl="0" marL="342900" rtl="0" algn="l">
              <a:spcBef>
                <a:spcPts val="1000"/>
              </a:spcBef>
              <a:spcAft>
                <a:spcPts val="0"/>
              </a:spcAft>
              <a:buSzPts val="1440"/>
              <a:buNone/>
            </a:pPr>
            <a:r>
              <a:t/>
            </a:r>
            <a:endParaRPr/>
          </a:p>
        </p:txBody>
      </p:sp>
      <p:sp>
        <p:nvSpPr>
          <p:cNvPr id="397" name="Google Shape;397;p29"/>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
          <p:cNvSpPr txBox="1"/>
          <p:nvPr>
            <p:ph type="title"/>
          </p:nvPr>
        </p:nvSpPr>
        <p:spPr>
          <a:xfrm>
            <a:off x="971600" y="404664"/>
            <a:ext cx="7290054" cy="1499616"/>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Questions that we will Answer </a:t>
            </a:r>
            <a:endParaRPr/>
          </a:p>
        </p:txBody>
      </p:sp>
      <p:sp>
        <p:nvSpPr>
          <p:cNvPr id="168" name="Google Shape;168;p3"/>
          <p:cNvSpPr txBox="1"/>
          <p:nvPr>
            <p:ph idx="1" type="body"/>
          </p:nvPr>
        </p:nvSpPr>
        <p:spPr>
          <a:xfrm>
            <a:off x="971599" y="1772816"/>
            <a:ext cx="7290055" cy="4023360"/>
          </a:xfrm>
          <a:prstGeom prst="rect">
            <a:avLst/>
          </a:prstGeom>
          <a:noFill/>
          <a:ln>
            <a:noFill/>
          </a:ln>
        </p:spPr>
        <p:txBody>
          <a:bodyPr anchorCtr="0" anchor="t" bIns="45700" lIns="91425" spcFirstLastPara="1" rIns="91425" wrap="square" tIns="45700">
            <a:normAutofit/>
          </a:bodyPr>
          <a:lstStyle/>
          <a:p>
            <a:pPr indent="-457200" lvl="0" marL="457200" rtl="0" algn="l">
              <a:spcBef>
                <a:spcPts val="0"/>
              </a:spcBef>
              <a:spcAft>
                <a:spcPts val="0"/>
              </a:spcAft>
              <a:buSzPts val="1920"/>
              <a:buFont typeface="Trebuchet MS"/>
              <a:buAutoNum type="arabicPeriod"/>
            </a:pPr>
            <a:r>
              <a:rPr lang="en-US" sz="2400">
                <a:solidFill>
                  <a:srgbClr val="FFCC00"/>
                </a:solidFill>
                <a:latin typeface="Bookman Old Style"/>
                <a:ea typeface="Bookman Old Style"/>
                <a:cs typeface="Bookman Old Style"/>
                <a:sym typeface="Bookman Old Style"/>
              </a:rPr>
              <a:t>What is Systems Engineering ?</a:t>
            </a:r>
            <a:endParaRPr/>
          </a:p>
          <a:p>
            <a:pPr indent="-457200" lvl="0" marL="457200" rtl="0" algn="l">
              <a:spcBef>
                <a:spcPts val="1000"/>
              </a:spcBef>
              <a:spcAft>
                <a:spcPts val="0"/>
              </a:spcAft>
              <a:buSzPts val="1920"/>
              <a:buFont typeface="Trebuchet MS"/>
              <a:buAutoNum type="arabicPeriod"/>
            </a:pPr>
            <a:r>
              <a:rPr lang="en-US" sz="2400">
                <a:solidFill>
                  <a:srgbClr val="FFCC00"/>
                </a:solidFill>
                <a:latin typeface="Bookman Old Style"/>
                <a:ea typeface="Bookman Old Style"/>
                <a:cs typeface="Bookman Old Style"/>
                <a:sym typeface="Bookman Old Style"/>
              </a:rPr>
              <a:t>What is Operations Research ?</a:t>
            </a:r>
            <a:endParaRPr/>
          </a:p>
          <a:p>
            <a:pPr indent="-457200" lvl="0" marL="457200" rtl="0" algn="l">
              <a:spcBef>
                <a:spcPts val="1000"/>
              </a:spcBef>
              <a:spcAft>
                <a:spcPts val="0"/>
              </a:spcAft>
              <a:buSzPts val="1920"/>
              <a:buFont typeface="Trebuchet MS"/>
              <a:buAutoNum type="arabicPeriod"/>
            </a:pPr>
            <a:r>
              <a:rPr lang="en-US" sz="2400">
                <a:solidFill>
                  <a:srgbClr val="FFCC00"/>
                </a:solidFill>
                <a:latin typeface="Bookman Old Style"/>
                <a:ea typeface="Bookman Old Style"/>
                <a:cs typeface="Bookman Old Style"/>
                <a:sym typeface="Bookman Old Style"/>
              </a:rPr>
              <a:t>What is optimization ?</a:t>
            </a:r>
            <a:endParaRPr/>
          </a:p>
          <a:p>
            <a:pPr indent="-457200" lvl="0" marL="457200" rtl="0" algn="l">
              <a:spcBef>
                <a:spcPts val="1000"/>
              </a:spcBef>
              <a:spcAft>
                <a:spcPts val="0"/>
              </a:spcAft>
              <a:buSzPts val="1920"/>
              <a:buFont typeface="Trebuchet MS"/>
              <a:buAutoNum type="arabicPeriod"/>
            </a:pPr>
            <a:r>
              <a:rPr lang="en-US" sz="2400">
                <a:solidFill>
                  <a:srgbClr val="FFCC00"/>
                </a:solidFill>
                <a:latin typeface="Bookman Old Style"/>
                <a:ea typeface="Bookman Old Style"/>
                <a:cs typeface="Bookman Old Style"/>
                <a:sym typeface="Bookman Old Style"/>
              </a:rPr>
              <a:t>What are convex/concave sets ?</a:t>
            </a:r>
            <a:endParaRPr/>
          </a:p>
          <a:p>
            <a:pPr indent="-457200" lvl="0" marL="457200" rtl="0" algn="l">
              <a:spcBef>
                <a:spcPts val="1000"/>
              </a:spcBef>
              <a:spcAft>
                <a:spcPts val="0"/>
              </a:spcAft>
              <a:buSzPts val="1920"/>
              <a:buFont typeface="Trebuchet MS"/>
              <a:buAutoNum type="arabicPeriod"/>
            </a:pPr>
            <a:r>
              <a:rPr lang="en-US" sz="2400">
                <a:solidFill>
                  <a:srgbClr val="FFCC00"/>
                </a:solidFill>
                <a:latin typeface="Bookman Old Style"/>
                <a:ea typeface="Bookman Old Style"/>
                <a:cs typeface="Bookman Old Style"/>
                <a:sym typeface="Bookman Old Style"/>
              </a:rPr>
              <a:t>What is Linear optimization ?</a:t>
            </a:r>
            <a:endParaRPr/>
          </a:p>
          <a:p>
            <a:pPr indent="-457200" lvl="0" marL="457200" rtl="0" algn="l">
              <a:spcBef>
                <a:spcPts val="1000"/>
              </a:spcBef>
              <a:spcAft>
                <a:spcPts val="0"/>
              </a:spcAft>
              <a:buSzPts val="1920"/>
              <a:buFont typeface="Trebuchet MS"/>
              <a:buAutoNum type="arabicPeriod"/>
            </a:pPr>
            <a:r>
              <a:rPr lang="en-US" sz="2400">
                <a:solidFill>
                  <a:srgbClr val="FFCC00"/>
                </a:solidFill>
                <a:latin typeface="Bookman Old Style"/>
                <a:ea typeface="Bookman Old Style"/>
                <a:cs typeface="Bookman Old Style"/>
                <a:sym typeface="Bookman Old Style"/>
              </a:rPr>
              <a:t>What is non-linear optimization ?</a:t>
            </a:r>
            <a:endParaRPr/>
          </a:p>
          <a:p>
            <a:pPr indent="-457200" lvl="0" marL="457200" rtl="0" algn="l">
              <a:spcBef>
                <a:spcPts val="1000"/>
              </a:spcBef>
              <a:spcAft>
                <a:spcPts val="0"/>
              </a:spcAft>
              <a:buSzPts val="1920"/>
              <a:buFont typeface="Trebuchet MS"/>
              <a:buAutoNum type="arabicPeriod"/>
            </a:pPr>
            <a:r>
              <a:rPr lang="en-US" sz="2400">
                <a:solidFill>
                  <a:srgbClr val="FFCC00"/>
                </a:solidFill>
                <a:latin typeface="Bookman Old Style"/>
                <a:ea typeface="Bookman Old Style"/>
                <a:cs typeface="Bookman Old Style"/>
                <a:sym typeface="Bookman Old Style"/>
              </a:rPr>
              <a:t>How is Systems Engineering connected to OR ?</a:t>
            </a:r>
            <a:endParaRPr/>
          </a:p>
          <a:p>
            <a:pPr indent="-251459" lvl="0" marL="342900" rtl="0" algn="l">
              <a:spcBef>
                <a:spcPts val="1000"/>
              </a:spcBef>
              <a:spcAft>
                <a:spcPts val="0"/>
              </a:spcAft>
              <a:buSzPts val="1440"/>
              <a:buNone/>
            </a:pPr>
            <a:r>
              <a:t/>
            </a:r>
            <a:endParaRPr/>
          </a:p>
        </p:txBody>
      </p:sp>
      <p:sp>
        <p:nvSpPr>
          <p:cNvPr id="169" name="Google Shape;169;p3"/>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0"/>
          <p:cNvSpPr txBox="1"/>
          <p:nvPr>
            <p:ph type="title"/>
          </p:nvPr>
        </p:nvSpPr>
        <p:spPr>
          <a:xfrm>
            <a:off x="609599" y="609600"/>
            <a:ext cx="6347713" cy="13208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rgbClr val="0C0C0C"/>
              </a:buClr>
              <a:buSzPct val="100000"/>
              <a:buFont typeface="Trebuchet MS"/>
              <a:buNone/>
            </a:pPr>
            <a:r>
              <a:rPr b="1" lang="en-US" sz="3200">
                <a:solidFill>
                  <a:srgbClr val="0C0C0C"/>
                </a:solidFill>
              </a:rPr>
              <a:t>Mine optimization: improve productivity, reduce downtime, protect workforce and environment</a:t>
            </a:r>
            <a:endParaRPr sz="3200">
              <a:solidFill>
                <a:srgbClr val="0C0C0C"/>
              </a:solidFill>
            </a:endParaRPr>
          </a:p>
        </p:txBody>
      </p:sp>
      <p:sp>
        <p:nvSpPr>
          <p:cNvPr id="403" name="Google Shape;403;p30"/>
          <p:cNvSpPr txBox="1"/>
          <p:nvPr>
            <p:ph idx="1" type="body"/>
          </p:nvPr>
        </p:nvSpPr>
        <p:spPr>
          <a:xfrm>
            <a:off x="700088" y="2160588"/>
            <a:ext cx="7772400" cy="4114800"/>
          </a:xfrm>
          <a:prstGeom prst="rect">
            <a:avLst/>
          </a:prstGeom>
          <a:noFill/>
          <a:ln>
            <a:noFill/>
          </a:ln>
        </p:spPr>
        <p:txBody>
          <a:bodyPr anchorCtr="0" anchor="t" bIns="45700" lIns="91425" spcFirstLastPara="1" rIns="91425" wrap="square" tIns="45700">
            <a:normAutofit fontScale="92500"/>
          </a:bodyPr>
          <a:lstStyle/>
          <a:p>
            <a:pPr indent="0" lvl="0" marL="0" rtl="0" algn="l">
              <a:spcBef>
                <a:spcPts val="0"/>
              </a:spcBef>
              <a:spcAft>
                <a:spcPts val="0"/>
              </a:spcAft>
              <a:buSzPct val="80000"/>
              <a:buFont typeface="Twentieth Century"/>
              <a:buNone/>
            </a:pPr>
            <a:r>
              <a:rPr b="1" lang="en-US" sz="1600"/>
              <a:t>Digital applications to optimize mining operations</a:t>
            </a:r>
            <a:endParaRPr/>
          </a:p>
          <a:p>
            <a:pPr indent="-91440" lvl="0" marL="91440" rtl="0" algn="l">
              <a:spcBef>
                <a:spcPts val="1000"/>
              </a:spcBef>
              <a:spcAft>
                <a:spcPts val="0"/>
              </a:spcAft>
              <a:buSzPct val="80000"/>
              <a:buFont typeface="Trebuchet MS"/>
              <a:buAutoNum type="arabicPeriod"/>
            </a:pPr>
            <a:r>
              <a:rPr b="1" lang="en-US" sz="1600" u="sng">
                <a:solidFill>
                  <a:schemeClr val="hlink"/>
                </a:solidFill>
                <a:hlinkClick r:id="rId3"/>
              </a:rPr>
              <a:t>Process and Power Control</a:t>
            </a:r>
            <a:r>
              <a:rPr lang="en-US" sz="1600"/>
              <a:t> increases operator effectiveness by unmatched focus on situational awareness in order to avoid operation errors that cause loss of productivity</a:t>
            </a:r>
            <a:endParaRPr/>
          </a:p>
          <a:p>
            <a:pPr indent="-91440" lvl="0" marL="91440" rtl="0" algn="l">
              <a:spcBef>
                <a:spcPts val="1000"/>
              </a:spcBef>
              <a:spcAft>
                <a:spcPts val="0"/>
              </a:spcAft>
              <a:buSzPct val="80000"/>
              <a:buFont typeface="Trebuchet MS"/>
              <a:buAutoNum type="arabicPeriod"/>
            </a:pPr>
            <a:r>
              <a:rPr b="1" lang="en-US" sz="1600" u="sng">
                <a:solidFill>
                  <a:schemeClr val="hlink"/>
                </a:solidFill>
                <a:hlinkClick r:id="rId4"/>
              </a:rPr>
              <a:t>Advanced Process Control</a:t>
            </a:r>
            <a:r>
              <a:rPr lang="en-US" sz="1600"/>
              <a:t> reduces energy consumption and increases productivity while maintaining the desired quality automatically, 24/7</a:t>
            </a:r>
            <a:endParaRPr/>
          </a:p>
          <a:p>
            <a:pPr indent="-91440" lvl="0" marL="91440" rtl="0" algn="l">
              <a:spcBef>
                <a:spcPts val="1000"/>
              </a:spcBef>
              <a:spcAft>
                <a:spcPts val="0"/>
              </a:spcAft>
              <a:buSzPct val="80000"/>
              <a:buFont typeface="Trebuchet MS"/>
              <a:buAutoNum type="arabicPeriod"/>
            </a:pPr>
            <a:r>
              <a:rPr b="1" lang="en-US" sz="1600" u="sng">
                <a:solidFill>
                  <a:schemeClr val="hlink"/>
                </a:solidFill>
                <a:hlinkClick r:id="rId5"/>
              </a:rPr>
              <a:t>Asset Management and Condition Monitoring</a:t>
            </a:r>
            <a:r>
              <a:rPr lang="en-US" sz="1600"/>
              <a:t> minimize unplanned down time and increase equipment availability, while helping to optimize maintenance activities</a:t>
            </a:r>
            <a:br>
              <a:rPr lang="en-US" sz="1600"/>
            </a:br>
            <a:endParaRPr sz="1600"/>
          </a:p>
          <a:p>
            <a:pPr indent="-91440" lvl="0" marL="91440" rtl="0" algn="l">
              <a:spcBef>
                <a:spcPts val="1000"/>
              </a:spcBef>
              <a:spcAft>
                <a:spcPts val="0"/>
              </a:spcAft>
              <a:buSzPct val="80000"/>
              <a:buFont typeface="Trebuchet MS"/>
              <a:buAutoNum type="arabicPeriod"/>
            </a:pPr>
            <a:r>
              <a:rPr b="1" lang="en-US" sz="1600" u="sng">
                <a:solidFill>
                  <a:schemeClr val="hlink"/>
                </a:solidFill>
                <a:hlinkClick r:id="rId6"/>
              </a:rPr>
              <a:t>Operation Management Systems</a:t>
            </a:r>
            <a:r>
              <a:rPr lang="en-US" sz="1600"/>
              <a:t> create a new level of visibility in mining operations. They allow the operator to react in real time to any disturbance and assist  planning with automatic scheduling. The result is a much higher utilization of the mobile fleet.</a:t>
            </a:r>
            <a:endParaRPr/>
          </a:p>
          <a:p>
            <a:pPr indent="-91440" lvl="0" marL="91440" rtl="0" algn="l">
              <a:spcBef>
                <a:spcPts val="1000"/>
              </a:spcBef>
              <a:spcAft>
                <a:spcPts val="0"/>
              </a:spcAft>
              <a:buSzPct val="80000"/>
              <a:buFont typeface="Trebuchet MS"/>
              <a:buAutoNum type="arabicPeriod"/>
            </a:pPr>
            <a:r>
              <a:rPr b="1" lang="en-US" sz="1600" u="sng">
                <a:solidFill>
                  <a:schemeClr val="hlink"/>
                </a:solidFill>
                <a:hlinkClick r:id="rId7"/>
              </a:rPr>
              <a:t>Production Information Management systems</a:t>
            </a:r>
            <a:r>
              <a:rPr lang="en-US" sz="1600"/>
              <a:t> consolidate data on plant and enterprise level and provide insight information as well as  KPIs in easy to understand dashboards and reports.</a:t>
            </a:r>
            <a:endParaRPr/>
          </a:p>
        </p:txBody>
      </p:sp>
      <p:sp>
        <p:nvSpPr>
          <p:cNvPr id="404" name="Google Shape;404;p30"/>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1"/>
          <p:cNvSpPr txBox="1"/>
          <p:nvPr>
            <p:ph type="title"/>
          </p:nvPr>
        </p:nvSpPr>
        <p:spPr>
          <a:xfrm>
            <a:off x="763160" y="404664"/>
            <a:ext cx="7290054" cy="1499616"/>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FCC00"/>
              </a:buClr>
              <a:buSzPts val="3600"/>
              <a:buFont typeface="Bookman Old Style"/>
              <a:buNone/>
            </a:pPr>
            <a:r>
              <a:rPr b="1" lang="en-US" sz="3600">
                <a:solidFill>
                  <a:srgbClr val="FFCC00"/>
                </a:solidFill>
                <a:latin typeface="Bookman Old Style"/>
                <a:ea typeface="Bookman Old Style"/>
                <a:cs typeface="Bookman Old Style"/>
                <a:sym typeface="Bookman Old Style"/>
              </a:rPr>
              <a:t>Things for US TO DO</a:t>
            </a:r>
            <a:endParaRPr/>
          </a:p>
        </p:txBody>
      </p:sp>
      <p:sp>
        <p:nvSpPr>
          <p:cNvPr id="410" name="Google Shape;410;p31"/>
          <p:cNvSpPr txBox="1"/>
          <p:nvPr>
            <p:ph idx="1" type="body"/>
          </p:nvPr>
        </p:nvSpPr>
        <p:spPr>
          <a:xfrm>
            <a:off x="867222" y="1988840"/>
            <a:ext cx="7290055" cy="4023360"/>
          </a:xfrm>
          <a:prstGeom prst="rect">
            <a:avLst/>
          </a:prstGeom>
          <a:noFill/>
          <a:ln>
            <a:noFill/>
          </a:ln>
        </p:spPr>
        <p:txBody>
          <a:bodyPr anchorCtr="0" anchor="t" bIns="45700" lIns="91425" spcFirstLastPara="1" rIns="91425" wrap="square" tIns="45700">
            <a:normAutofit/>
          </a:bodyPr>
          <a:lstStyle/>
          <a:p>
            <a:pPr indent="-457200" lvl="0" marL="457200" rtl="0" algn="l">
              <a:spcBef>
                <a:spcPts val="0"/>
              </a:spcBef>
              <a:spcAft>
                <a:spcPts val="0"/>
              </a:spcAft>
              <a:buSzPts val="1440"/>
              <a:buFont typeface="Trebuchet MS"/>
              <a:buAutoNum type="arabicPeriod"/>
            </a:pPr>
            <a:r>
              <a:rPr lang="en-US"/>
              <a:t>There exist countless opportunities for Mining Engineers to apply Operations Research and Systems Engineering </a:t>
            </a:r>
            <a:endParaRPr/>
          </a:p>
          <a:p>
            <a:pPr indent="-457200" lvl="0" marL="457200" rtl="0" algn="l">
              <a:spcBef>
                <a:spcPts val="1000"/>
              </a:spcBef>
              <a:spcAft>
                <a:spcPts val="0"/>
              </a:spcAft>
              <a:buSzPts val="1440"/>
              <a:buFont typeface="Trebuchet MS"/>
              <a:buAutoNum type="arabicPeriod"/>
            </a:pPr>
            <a:r>
              <a:rPr lang="en-US"/>
              <a:t>From pit to port, whatever part of the mining process you’re involved in, come up with innovative and inspired solutions to meet your operational challenges. </a:t>
            </a:r>
            <a:endParaRPr/>
          </a:p>
          <a:p>
            <a:pPr indent="-365760" lvl="0" marL="457200" rtl="0" algn="l">
              <a:spcBef>
                <a:spcPts val="1000"/>
              </a:spcBef>
              <a:spcAft>
                <a:spcPts val="0"/>
              </a:spcAft>
              <a:buSzPts val="1440"/>
              <a:buFont typeface="Trebuchet MS"/>
              <a:buNone/>
            </a:pPr>
            <a:r>
              <a:t/>
            </a:r>
            <a:endParaRPr/>
          </a:p>
          <a:p>
            <a:pPr indent="-251459" lvl="0" marL="342900" rtl="0" algn="l">
              <a:spcBef>
                <a:spcPts val="1000"/>
              </a:spcBef>
              <a:spcAft>
                <a:spcPts val="0"/>
              </a:spcAft>
              <a:buSzPts val="1440"/>
              <a:buNone/>
            </a:pPr>
            <a:r>
              <a:t/>
            </a:r>
            <a:endParaRPr/>
          </a:p>
        </p:txBody>
      </p:sp>
      <p:sp>
        <p:nvSpPr>
          <p:cNvPr id="411" name="Google Shape;411;p31"/>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2"/>
          <p:cNvSpPr txBox="1"/>
          <p:nvPr>
            <p:ph type="title"/>
          </p:nvPr>
        </p:nvSpPr>
        <p:spPr>
          <a:xfrm>
            <a:off x="609599" y="609600"/>
            <a:ext cx="6347713" cy="13208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rgbClr val="0C0C0C"/>
              </a:buClr>
              <a:buSzPct val="100000"/>
              <a:buFont typeface="Trebuchet MS"/>
              <a:buNone/>
            </a:pPr>
            <a:r>
              <a:rPr lang="en-US" sz="3600">
                <a:solidFill>
                  <a:srgbClr val="0C0C0C"/>
                </a:solidFill>
              </a:rPr>
              <a:t>Mining &amp; Metals + Internet of Things: Industry opportunities and innovation</a:t>
            </a:r>
            <a:endParaRPr/>
          </a:p>
        </p:txBody>
      </p:sp>
      <p:pic>
        <p:nvPicPr>
          <p:cNvPr descr="IoT integrated systems for process optimization in mining" id="417" name="Google Shape;417;p32"/>
          <p:cNvPicPr preferRelativeResize="0"/>
          <p:nvPr>
            <p:ph idx="1" type="body"/>
          </p:nvPr>
        </p:nvPicPr>
        <p:blipFill rotWithShape="1">
          <a:blip r:embed="rId3">
            <a:alphaModFix/>
          </a:blip>
          <a:srcRect b="0" l="0" r="0" t="0"/>
          <a:stretch/>
        </p:blipFill>
        <p:spPr>
          <a:xfrm>
            <a:off x="765338" y="2276872"/>
            <a:ext cx="4275804" cy="4022725"/>
          </a:xfrm>
          <a:prstGeom prst="rect">
            <a:avLst/>
          </a:prstGeom>
          <a:noFill/>
          <a:ln>
            <a:noFill/>
          </a:ln>
        </p:spPr>
      </p:pic>
      <p:sp>
        <p:nvSpPr>
          <p:cNvPr id="418" name="Google Shape;418;p32"/>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3"/>
          <p:cNvSpPr txBox="1"/>
          <p:nvPr>
            <p:ph type="title"/>
          </p:nvPr>
        </p:nvSpPr>
        <p:spPr>
          <a:xfrm>
            <a:off x="609599" y="609600"/>
            <a:ext cx="6347713" cy="1320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FFCC00"/>
              </a:buClr>
              <a:buSzPts val="2600"/>
              <a:buFont typeface="Bookman Old Style"/>
              <a:buNone/>
            </a:pPr>
            <a:r>
              <a:rPr b="1" lang="en-US" sz="2600">
                <a:solidFill>
                  <a:srgbClr val="FFCC00"/>
                </a:solidFill>
                <a:latin typeface="Bookman Old Style"/>
                <a:ea typeface="Bookman Old Style"/>
                <a:cs typeface="Bookman Old Style"/>
                <a:sym typeface="Bookman Old Style"/>
              </a:rPr>
              <a:t>When it comes to fleet management, “optimization means ensuring that trucks arrive at shovels just in time to be loaded,</a:t>
            </a:r>
            <a:endParaRPr/>
          </a:p>
        </p:txBody>
      </p:sp>
      <p:pic>
        <p:nvPicPr>
          <p:cNvPr id="424" name="Google Shape;424;p33"/>
          <p:cNvPicPr preferRelativeResize="0"/>
          <p:nvPr>
            <p:ph idx="1" type="body"/>
          </p:nvPr>
        </p:nvPicPr>
        <p:blipFill rotWithShape="1">
          <a:blip r:embed="rId3">
            <a:alphaModFix/>
          </a:blip>
          <a:srcRect b="0" l="0" r="0" t="0"/>
          <a:stretch/>
        </p:blipFill>
        <p:spPr>
          <a:xfrm>
            <a:off x="611560" y="3073592"/>
            <a:ext cx="3429000" cy="3419475"/>
          </a:xfrm>
          <a:prstGeom prst="rect">
            <a:avLst/>
          </a:prstGeom>
          <a:noFill/>
          <a:ln>
            <a:noFill/>
          </a:ln>
        </p:spPr>
      </p:pic>
      <p:sp>
        <p:nvSpPr>
          <p:cNvPr id="425" name="Google Shape;425;p33"/>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p>
        </p:txBody>
      </p:sp>
      <p:pic>
        <p:nvPicPr>
          <p:cNvPr id="426" name="Google Shape;426;p33"/>
          <p:cNvPicPr preferRelativeResize="0"/>
          <p:nvPr/>
        </p:nvPicPr>
        <p:blipFill rotWithShape="1">
          <a:blip r:embed="rId4">
            <a:alphaModFix/>
          </a:blip>
          <a:srcRect b="0" l="0" r="0" t="0"/>
          <a:stretch/>
        </p:blipFill>
        <p:spPr>
          <a:xfrm>
            <a:off x="4697944" y="3073592"/>
            <a:ext cx="3438525" cy="3419475"/>
          </a:xfrm>
          <a:prstGeom prst="rect">
            <a:avLst/>
          </a:prstGeom>
          <a:noFill/>
          <a:ln>
            <a:noFill/>
          </a:ln>
        </p:spPr>
      </p:pic>
      <p:sp>
        <p:nvSpPr>
          <p:cNvPr id="427" name="Google Shape;427;p33"/>
          <p:cNvSpPr/>
          <p:nvPr/>
        </p:nvSpPr>
        <p:spPr>
          <a:xfrm>
            <a:off x="683568" y="2325802"/>
            <a:ext cx="287662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Without Optimization</a:t>
            </a:r>
            <a:endParaRPr/>
          </a:p>
        </p:txBody>
      </p:sp>
      <p:sp>
        <p:nvSpPr>
          <p:cNvPr id="428" name="Google Shape;428;p33"/>
          <p:cNvSpPr/>
          <p:nvPr/>
        </p:nvSpPr>
        <p:spPr>
          <a:xfrm>
            <a:off x="5076056" y="2276872"/>
            <a:ext cx="24838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With Optimization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34"/>
          <p:cNvSpPr txBox="1"/>
          <p:nvPr>
            <p:ph type="title"/>
          </p:nvPr>
        </p:nvSpPr>
        <p:spPr>
          <a:xfrm>
            <a:off x="768096" y="476672"/>
            <a:ext cx="7290054" cy="1499616"/>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FCC00"/>
              </a:buClr>
              <a:buSzPts val="2600"/>
              <a:buFont typeface="Bookman Old Style"/>
              <a:buNone/>
            </a:pPr>
            <a:r>
              <a:rPr b="1" lang="en-US" sz="2600">
                <a:solidFill>
                  <a:srgbClr val="FFCC00"/>
                </a:solidFill>
                <a:latin typeface="Bookman Old Style"/>
                <a:ea typeface="Bookman Old Style"/>
                <a:cs typeface="Bookman Old Style"/>
                <a:sym typeface="Bookman Old Style"/>
              </a:rPr>
              <a:t>OVERLOADING &amp; UNDERLOADING OF RAKES- ECL Jhanjra UG COAL MINES</a:t>
            </a:r>
            <a:endParaRPr/>
          </a:p>
        </p:txBody>
      </p:sp>
      <p:sp>
        <p:nvSpPr>
          <p:cNvPr id="434" name="Google Shape;434;p34"/>
          <p:cNvSpPr txBox="1"/>
          <p:nvPr>
            <p:ph idx="1" type="body"/>
          </p:nvPr>
        </p:nvSpPr>
        <p:spPr>
          <a:xfrm>
            <a:off x="742181" y="1958008"/>
            <a:ext cx="7290055" cy="402336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SzPts val="1440"/>
              <a:buChar char="►"/>
            </a:pPr>
            <a:r>
              <a:rPr lang="en-US">
                <a:solidFill>
                  <a:srgbClr val="FF0000"/>
                </a:solidFill>
              </a:rPr>
              <a:t>OVERLOADING of Railway Wagons for Coal Transportation</a:t>
            </a:r>
            <a:endParaRPr/>
          </a:p>
          <a:p>
            <a:pPr indent="-342900" lvl="0" marL="342900" rtl="0" algn="l">
              <a:spcBef>
                <a:spcPts val="1000"/>
              </a:spcBef>
              <a:spcAft>
                <a:spcPts val="0"/>
              </a:spcAft>
              <a:buSzPts val="2080"/>
              <a:buChar char="►"/>
            </a:pPr>
            <a:r>
              <a:rPr lang="en-US" sz="2600"/>
              <a:t>- Penalty Is paid to railway by consumer (ECL is transporting to NTPC)</a:t>
            </a:r>
            <a:endParaRPr/>
          </a:p>
          <a:p>
            <a:pPr indent="-285750" lvl="1" marL="742950" rtl="0" algn="l">
              <a:spcBef>
                <a:spcPts val="1000"/>
              </a:spcBef>
              <a:spcAft>
                <a:spcPts val="0"/>
              </a:spcAft>
              <a:buSzPts val="1520"/>
              <a:buChar char="►"/>
            </a:pPr>
            <a:r>
              <a:rPr lang="en-US" sz="1900"/>
              <a:t>1-3 Ton ( 2 times the cost of coal)</a:t>
            </a:r>
            <a:endParaRPr/>
          </a:p>
          <a:p>
            <a:pPr indent="-285750" lvl="1" marL="742950" rtl="0" algn="l">
              <a:spcBef>
                <a:spcPts val="1000"/>
              </a:spcBef>
              <a:spcAft>
                <a:spcPts val="0"/>
              </a:spcAft>
              <a:buSzPts val="1520"/>
              <a:buChar char="►"/>
            </a:pPr>
            <a:r>
              <a:rPr lang="en-US" sz="1900"/>
              <a:t>3-4 Ton ( 3 times the cost of coal)</a:t>
            </a:r>
            <a:endParaRPr/>
          </a:p>
          <a:p>
            <a:pPr indent="-285750" lvl="1" marL="742950" rtl="0" algn="l">
              <a:spcBef>
                <a:spcPts val="1000"/>
              </a:spcBef>
              <a:spcAft>
                <a:spcPts val="0"/>
              </a:spcAft>
              <a:buSzPts val="1520"/>
              <a:buChar char="►"/>
            </a:pPr>
            <a:r>
              <a:rPr lang="en-US" sz="1900"/>
              <a:t>4-5 Ton ( 4 times the cost of coal)</a:t>
            </a:r>
            <a:endParaRPr/>
          </a:p>
          <a:p>
            <a:pPr indent="-342900" lvl="0" marL="342900" rtl="0" algn="l">
              <a:spcBef>
                <a:spcPts val="1000"/>
              </a:spcBef>
              <a:spcAft>
                <a:spcPts val="0"/>
              </a:spcAft>
              <a:buSzPts val="1440"/>
              <a:buChar char="►"/>
            </a:pPr>
            <a:r>
              <a:rPr lang="en-US">
                <a:solidFill>
                  <a:srgbClr val="FF0000"/>
                </a:solidFill>
              </a:rPr>
              <a:t>UNDERLOADING of Railway Wagons for Coal Transportation</a:t>
            </a:r>
            <a:endParaRPr/>
          </a:p>
          <a:p>
            <a:pPr indent="-342900" lvl="0" marL="342900" rtl="0" algn="l">
              <a:spcBef>
                <a:spcPts val="1000"/>
              </a:spcBef>
              <a:spcAft>
                <a:spcPts val="0"/>
              </a:spcAft>
              <a:buSzPts val="1440"/>
              <a:buChar char="►"/>
            </a:pPr>
            <a:r>
              <a:rPr lang="en-US"/>
              <a:t>Penalty Charge</a:t>
            </a:r>
            <a:endParaRPr/>
          </a:p>
          <a:p>
            <a:pPr indent="-342900" lvl="0" marL="342900" rtl="0" algn="l">
              <a:spcBef>
                <a:spcPts val="1000"/>
              </a:spcBef>
              <a:spcAft>
                <a:spcPts val="0"/>
              </a:spcAft>
              <a:buSzPts val="1440"/>
              <a:buChar char="►"/>
            </a:pPr>
            <a:r>
              <a:rPr lang="en-US"/>
              <a:t>Imposed by railway on shipper (mining company)</a:t>
            </a:r>
            <a:endParaRPr/>
          </a:p>
          <a:p>
            <a:pPr indent="-342900" lvl="0" marL="342900" rtl="0" algn="l">
              <a:spcBef>
                <a:spcPts val="1000"/>
              </a:spcBef>
              <a:spcAft>
                <a:spcPts val="0"/>
              </a:spcAft>
              <a:buSzPts val="1440"/>
              <a:buChar char="►"/>
            </a:pPr>
            <a:r>
              <a:rPr lang="en-US"/>
              <a:t>Amount equivalent to freight charges</a:t>
            </a:r>
            <a:endParaRPr/>
          </a:p>
        </p:txBody>
      </p:sp>
      <p:sp>
        <p:nvSpPr>
          <p:cNvPr id="435" name="Google Shape;435;p34"/>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35"/>
          <p:cNvSpPr txBox="1"/>
          <p:nvPr>
            <p:ph type="title"/>
          </p:nvPr>
        </p:nvSpPr>
        <p:spPr>
          <a:xfrm>
            <a:off x="609599" y="609600"/>
            <a:ext cx="6347713"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MCL Lingraj Mines</a:t>
            </a:r>
            <a:endParaRPr/>
          </a:p>
        </p:txBody>
      </p:sp>
      <p:sp>
        <p:nvSpPr>
          <p:cNvPr id="441" name="Google Shape;441;p35"/>
          <p:cNvSpPr txBox="1"/>
          <p:nvPr>
            <p:ph idx="1" type="body"/>
          </p:nvPr>
        </p:nvSpPr>
        <p:spPr>
          <a:xfrm>
            <a:off x="609599" y="2160590"/>
            <a:ext cx="6347714"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Automated SILO Loading of Railway WAGONS through a hopper</a:t>
            </a:r>
            <a:endParaRPr/>
          </a:p>
        </p:txBody>
      </p:sp>
      <p:sp>
        <p:nvSpPr>
          <p:cNvPr id="442" name="Google Shape;442;p35"/>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36"/>
          <p:cNvSpPr txBox="1"/>
          <p:nvPr>
            <p:ph type="title"/>
          </p:nvPr>
        </p:nvSpPr>
        <p:spPr>
          <a:xfrm>
            <a:off x="971550" y="404813"/>
            <a:ext cx="7289800" cy="150018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C0C0C"/>
              </a:buClr>
              <a:buSzPts val="3600"/>
              <a:buFont typeface="Trebuchet MS"/>
              <a:buNone/>
            </a:pPr>
            <a:br>
              <a:rPr lang="en-US" sz="3600">
                <a:solidFill>
                  <a:srgbClr val="0C0C0C"/>
                </a:solidFill>
              </a:rPr>
            </a:br>
            <a:r>
              <a:rPr b="1" lang="en-US" sz="2600">
                <a:solidFill>
                  <a:srgbClr val="FFCC00"/>
                </a:solidFill>
                <a:latin typeface="Bookman Old Style"/>
                <a:ea typeface="Bookman Old Style"/>
                <a:cs typeface="Bookman Old Style"/>
                <a:sym typeface="Bookman Old Style"/>
              </a:rPr>
              <a:t>Stochastic Non-Linear Optimization of Equipment Productivity in Multi-Seam Formations</a:t>
            </a:r>
            <a:endParaRPr/>
          </a:p>
        </p:txBody>
      </p:sp>
      <p:pic>
        <p:nvPicPr>
          <p:cNvPr id="448" name="Google Shape;448;p36"/>
          <p:cNvPicPr preferRelativeResize="0"/>
          <p:nvPr>
            <p:ph idx="1" type="body"/>
          </p:nvPr>
        </p:nvPicPr>
        <p:blipFill rotWithShape="1">
          <a:blip r:embed="rId3">
            <a:alphaModFix/>
          </a:blip>
          <a:srcRect b="0" l="0" r="0" t="0"/>
          <a:stretch/>
        </p:blipFill>
        <p:spPr>
          <a:xfrm>
            <a:off x="694499" y="2160588"/>
            <a:ext cx="6178614" cy="3881437"/>
          </a:xfrm>
          <a:prstGeom prst="rect">
            <a:avLst/>
          </a:prstGeom>
          <a:noFill/>
          <a:ln>
            <a:noFill/>
          </a:ln>
        </p:spPr>
      </p:pic>
      <p:sp>
        <p:nvSpPr>
          <p:cNvPr id="449" name="Google Shape;449;p36"/>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37"/>
          <p:cNvSpPr txBox="1"/>
          <p:nvPr>
            <p:ph type="title"/>
          </p:nvPr>
        </p:nvSpPr>
        <p:spPr>
          <a:xfrm>
            <a:off x="609599" y="609600"/>
            <a:ext cx="6347713"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t/>
            </a:r>
            <a:endParaRPr/>
          </a:p>
        </p:txBody>
      </p:sp>
      <p:pic>
        <p:nvPicPr>
          <p:cNvPr descr="Webinar - Mining Industry: Driving supply chain efficiencies in a bearish  commodity market - YouTube" id="455" name="Google Shape;455;p37"/>
          <p:cNvPicPr preferRelativeResize="0"/>
          <p:nvPr>
            <p:ph idx="1" type="body"/>
          </p:nvPr>
        </p:nvPicPr>
        <p:blipFill rotWithShape="1">
          <a:blip r:embed="rId3">
            <a:alphaModFix/>
          </a:blip>
          <a:srcRect b="0" l="0" r="0" t="0"/>
          <a:stretch/>
        </p:blipFill>
        <p:spPr>
          <a:xfrm>
            <a:off x="185453" y="764704"/>
            <a:ext cx="8958547" cy="5039183"/>
          </a:xfrm>
          <a:prstGeom prst="rect">
            <a:avLst/>
          </a:prstGeom>
          <a:noFill/>
          <a:ln>
            <a:noFill/>
          </a:ln>
        </p:spPr>
      </p:pic>
      <p:sp>
        <p:nvSpPr>
          <p:cNvPr id="456" name="Google Shape;456;p37"/>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38"/>
          <p:cNvSpPr txBox="1"/>
          <p:nvPr>
            <p:ph type="title"/>
          </p:nvPr>
        </p:nvSpPr>
        <p:spPr>
          <a:xfrm>
            <a:off x="971600" y="116632"/>
            <a:ext cx="7290054" cy="1499616"/>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FCC00"/>
              </a:buClr>
              <a:buSzPts val="2600"/>
              <a:buFont typeface="Bookman Old Style"/>
              <a:buNone/>
            </a:pPr>
            <a:r>
              <a:rPr b="1" lang="en-US" sz="2600">
                <a:solidFill>
                  <a:srgbClr val="FFCC00"/>
                </a:solidFill>
                <a:latin typeface="Bookman Old Style"/>
                <a:ea typeface="Bookman Old Style"/>
                <a:cs typeface="Bookman Old Style"/>
                <a:sym typeface="Bookman Old Style"/>
              </a:rPr>
              <a:t>Digital technology fuels better, faster decision-making</a:t>
            </a:r>
            <a:endParaRPr/>
          </a:p>
        </p:txBody>
      </p:sp>
      <p:pic>
        <p:nvPicPr>
          <p:cNvPr id="462" name="Google Shape;462;p38"/>
          <p:cNvPicPr preferRelativeResize="0"/>
          <p:nvPr>
            <p:ph idx="1" type="body"/>
          </p:nvPr>
        </p:nvPicPr>
        <p:blipFill rotWithShape="1">
          <a:blip r:embed="rId3">
            <a:alphaModFix/>
          </a:blip>
          <a:srcRect b="0" l="0" r="0" t="0"/>
          <a:stretch/>
        </p:blipFill>
        <p:spPr>
          <a:xfrm>
            <a:off x="683568" y="1089747"/>
            <a:ext cx="7290054" cy="5478117"/>
          </a:xfrm>
          <a:prstGeom prst="rect">
            <a:avLst/>
          </a:prstGeom>
          <a:noFill/>
          <a:ln>
            <a:noFill/>
          </a:ln>
        </p:spPr>
      </p:pic>
      <p:sp>
        <p:nvSpPr>
          <p:cNvPr id="463" name="Google Shape;463;p38"/>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39"/>
          <p:cNvSpPr txBox="1"/>
          <p:nvPr>
            <p:ph type="title"/>
          </p:nvPr>
        </p:nvSpPr>
        <p:spPr>
          <a:xfrm>
            <a:off x="609599" y="609600"/>
            <a:ext cx="6347713"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Advantages</a:t>
            </a:r>
            <a:endParaRPr>
              <a:solidFill>
                <a:srgbClr val="0C0C0C"/>
              </a:solidFill>
            </a:endParaRPr>
          </a:p>
        </p:txBody>
      </p:sp>
      <p:sp>
        <p:nvSpPr>
          <p:cNvPr id="469" name="Google Shape;469;p39"/>
          <p:cNvSpPr txBox="1"/>
          <p:nvPr>
            <p:ph idx="1" type="body"/>
          </p:nvPr>
        </p:nvSpPr>
        <p:spPr>
          <a:xfrm>
            <a:off x="609599" y="2160590"/>
            <a:ext cx="6347714" cy="3880773"/>
          </a:xfrm>
          <a:prstGeom prst="rect">
            <a:avLst/>
          </a:prstGeom>
          <a:noFill/>
          <a:ln>
            <a:noFill/>
          </a:ln>
        </p:spPr>
        <p:txBody>
          <a:bodyPr anchorCtr="0" anchor="t" bIns="45700" lIns="91425" spcFirstLastPara="1" rIns="91425" wrap="square" tIns="45700">
            <a:normAutofit fontScale="92500" lnSpcReduction="20000"/>
          </a:bodyPr>
          <a:lstStyle/>
          <a:p>
            <a:pPr indent="-457200" lvl="0" marL="457200" rtl="0" algn="l">
              <a:spcBef>
                <a:spcPts val="0"/>
              </a:spcBef>
              <a:spcAft>
                <a:spcPts val="0"/>
              </a:spcAft>
              <a:buSzPct val="79999"/>
              <a:buFont typeface="Trebuchet MS"/>
              <a:buAutoNum type="arabicPeriod"/>
            </a:pPr>
            <a:r>
              <a:rPr lang="en-US"/>
              <a:t>One set of advances have occurred in the comminution process – the series of mills that crush and then grind the ore until the particles are small enough to separate on the basis of their densities. </a:t>
            </a:r>
            <a:endParaRPr/>
          </a:p>
          <a:p>
            <a:pPr indent="-457200" lvl="0" marL="457200" rtl="0" algn="l">
              <a:spcBef>
                <a:spcPts val="1000"/>
              </a:spcBef>
              <a:spcAft>
                <a:spcPts val="0"/>
              </a:spcAft>
              <a:buSzPct val="79999"/>
              <a:buFont typeface="Trebuchet MS"/>
              <a:buAutoNum type="arabicPeriod"/>
            </a:pPr>
            <a:r>
              <a:rPr lang="en-US"/>
              <a:t>Other areas of progress include the increased efficiency of ventilation and the reliability of hoist systems. For example, smart ventilation concept wires airflow sensors data into adistributed control system. This can then optimize air quality throughout the mine and, as a result, halve the electricity needed to run its fans.</a:t>
            </a:r>
            <a:endParaRPr/>
          </a:p>
          <a:p>
            <a:pPr indent="-457200" lvl="0" marL="457200" rtl="0" algn="l">
              <a:spcBef>
                <a:spcPts val="1000"/>
              </a:spcBef>
              <a:spcAft>
                <a:spcPts val="0"/>
              </a:spcAft>
              <a:buSzPct val="79999"/>
              <a:buFont typeface="Trebuchet MS"/>
              <a:buAutoNum type="arabicPeriod"/>
            </a:pPr>
            <a:r>
              <a:rPr lang="en-US"/>
              <a:t>On the power supply and electrification side, the mining industry is looking for ways to reduce energy consumption, cut costs and pollution by transitioning from diesel to electricity. </a:t>
            </a:r>
            <a:endParaRPr/>
          </a:p>
          <a:p>
            <a:pPr indent="-457200" lvl="0" marL="457200" rtl="0" algn="l">
              <a:spcBef>
                <a:spcPts val="1000"/>
              </a:spcBef>
              <a:spcAft>
                <a:spcPts val="0"/>
              </a:spcAft>
              <a:buSzPct val="79999"/>
              <a:buFont typeface="Trebuchet MS"/>
              <a:buAutoNum type="arabicPeriod"/>
            </a:pPr>
            <a:r>
              <a:rPr lang="en-US"/>
              <a:t>Finally, the digitalization is creating additional value and visibility from mine to port and from plant to enterprise</a:t>
            </a:r>
            <a:endParaRPr/>
          </a:p>
        </p:txBody>
      </p:sp>
      <p:sp>
        <p:nvSpPr>
          <p:cNvPr id="470" name="Google Shape;470;p39"/>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4"/>
          <p:cNvSpPr txBox="1"/>
          <p:nvPr>
            <p:ph type="title"/>
          </p:nvPr>
        </p:nvSpPr>
        <p:spPr>
          <a:xfrm>
            <a:off x="609599" y="609600"/>
            <a:ext cx="6347713"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application of optimization in Mining</a:t>
            </a:r>
            <a:endParaRPr/>
          </a:p>
        </p:txBody>
      </p:sp>
      <p:sp>
        <p:nvSpPr>
          <p:cNvPr id="175" name="Google Shape;175;p4"/>
          <p:cNvSpPr txBox="1"/>
          <p:nvPr>
            <p:ph idx="1" type="body"/>
          </p:nvPr>
        </p:nvSpPr>
        <p:spPr>
          <a:xfrm>
            <a:off x="609599" y="2160590"/>
            <a:ext cx="6347714" cy="3880773"/>
          </a:xfrm>
          <a:prstGeom prst="rect">
            <a:avLst/>
          </a:prstGeom>
          <a:noFill/>
          <a:ln>
            <a:noFill/>
          </a:ln>
        </p:spPr>
        <p:txBody>
          <a:bodyPr anchorCtr="0" anchor="t" bIns="45700" lIns="91425" spcFirstLastPara="1" rIns="91425" wrap="square" tIns="45700">
            <a:normAutofit fontScale="92500" lnSpcReduction="20000"/>
          </a:bodyPr>
          <a:lstStyle/>
          <a:p>
            <a:pPr indent="-449580" lvl="0" marL="457200" rtl="0" algn="l">
              <a:spcBef>
                <a:spcPts val="0"/>
              </a:spcBef>
              <a:spcAft>
                <a:spcPts val="0"/>
              </a:spcAft>
              <a:buSzPct val="80000"/>
              <a:buFont typeface="Trebuchet MS"/>
              <a:buAutoNum type="arabicPeriod"/>
            </a:pPr>
            <a:r>
              <a:rPr lang="en-US" sz="2000">
                <a:solidFill>
                  <a:srgbClr val="FFCC00"/>
                </a:solidFill>
                <a:latin typeface="Bookman Old Style"/>
                <a:ea typeface="Bookman Old Style"/>
                <a:cs typeface="Bookman Old Style"/>
                <a:sym typeface="Bookman Old Style"/>
              </a:rPr>
              <a:t>Ultimate Pit decision ( CAMPAD)</a:t>
            </a:r>
            <a:endParaRPr/>
          </a:p>
          <a:p>
            <a:pPr indent="-450342" lvl="0" marL="457200" rtl="0" algn="l">
              <a:spcBef>
                <a:spcPts val="1000"/>
              </a:spcBef>
              <a:spcAft>
                <a:spcPts val="0"/>
              </a:spcAft>
              <a:buSzPct val="79999"/>
              <a:buFont typeface="Trebuchet MS"/>
              <a:buAutoNum type="arabicPeriod"/>
            </a:pPr>
            <a:r>
              <a:rPr lang="en-US">
                <a:solidFill>
                  <a:srgbClr val="FFCC00"/>
                </a:solidFill>
                <a:latin typeface="Bookman Old Style"/>
                <a:ea typeface="Bookman Old Style"/>
                <a:cs typeface="Bookman Old Style"/>
                <a:sym typeface="Bookman Old Style"/>
              </a:rPr>
              <a:t>Block Sequencing and extraction in Open and UG mine planning</a:t>
            </a:r>
            <a:endParaRPr/>
          </a:p>
          <a:p>
            <a:pPr indent="-450342" lvl="0" marL="457200" rtl="0" algn="l">
              <a:spcBef>
                <a:spcPts val="1000"/>
              </a:spcBef>
              <a:spcAft>
                <a:spcPts val="0"/>
              </a:spcAft>
              <a:buSzPct val="79999"/>
              <a:buFont typeface="Trebuchet MS"/>
              <a:buAutoNum type="arabicPeriod"/>
            </a:pPr>
            <a:r>
              <a:rPr lang="en-US">
                <a:solidFill>
                  <a:srgbClr val="FFCC00"/>
                </a:solidFill>
                <a:latin typeface="Bookman Old Style"/>
                <a:ea typeface="Bookman Old Style"/>
                <a:cs typeface="Bookman Old Style"/>
                <a:sym typeface="Bookman Old Style"/>
              </a:rPr>
              <a:t>Coal transportation</a:t>
            </a:r>
            <a:endParaRPr/>
          </a:p>
          <a:p>
            <a:pPr indent="-450342" lvl="0" marL="457200" rtl="0" algn="l">
              <a:spcBef>
                <a:spcPts val="1000"/>
              </a:spcBef>
              <a:spcAft>
                <a:spcPts val="0"/>
              </a:spcAft>
              <a:buSzPct val="79999"/>
              <a:buFont typeface="Trebuchet MS"/>
              <a:buAutoNum type="arabicPeriod"/>
            </a:pPr>
            <a:r>
              <a:rPr lang="en-US">
                <a:solidFill>
                  <a:srgbClr val="FFCC00"/>
                </a:solidFill>
                <a:latin typeface="Bookman Old Style"/>
                <a:ea typeface="Bookman Old Style"/>
                <a:cs typeface="Bookman Old Style"/>
                <a:sym typeface="Bookman Old Style"/>
              </a:rPr>
              <a:t>Minimization of Energy consumption in mines</a:t>
            </a:r>
            <a:endParaRPr/>
          </a:p>
          <a:p>
            <a:pPr indent="-450342" lvl="0" marL="457200" rtl="0" algn="l">
              <a:spcBef>
                <a:spcPts val="1000"/>
              </a:spcBef>
              <a:spcAft>
                <a:spcPts val="0"/>
              </a:spcAft>
              <a:buSzPct val="79999"/>
              <a:buFont typeface="Trebuchet MS"/>
              <a:buAutoNum type="arabicPeriod"/>
            </a:pPr>
            <a:r>
              <a:rPr lang="en-US">
                <a:solidFill>
                  <a:srgbClr val="FFCC00"/>
                </a:solidFill>
                <a:latin typeface="Bookman Old Style"/>
                <a:ea typeface="Bookman Old Style"/>
                <a:cs typeface="Bookman Old Style"/>
                <a:sym typeface="Bookman Old Style"/>
              </a:rPr>
              <a:t>First Mile Connectivity </a:t>
            </a:r>
            <a:endParaRPr/>
          </a:p>
          <a:p>
            <a:pPr indent="-450342" lvl="0" marL="457200" rtl="0" algn="l">
              <a:spcBef>
                <a:spcPts val="1000"/>
              </a:spcBef>
              <a:spcAft>
                <a:spcPts val="0"/>
              </a:spcAft>
              <a:buSzPct val="79999"/>
              <a:buFont typeface="Trebuchet MS"/>
              <a:buAutoNum type="arabicPeriod"/>
            </a:pPr>
            <a:r>
              <a:rPr lang="en-US">
                <a:solidFill>
                  <a:srgbClr val="FFCC00"/>
                </a:solidFill>
                <a:latin typeface="Bookman Old Style"/>
                <a:ea typeface="Bookman Old Style"/>
                <a:cs typeface="Bookman Old Style"/>
                <a:sym typeface="Bookman Old Style"/>
              </a:rPr>
              <a:t>Under Loading </a:t>
            </a:r>
            <a:r>
              <a:rPr lang="en-US">
                <a:solidFill>
                  <a:srgbClr val="FFCC00"/>
                </a:solidFill>
                <a:latin typeface="Bookman Old Style"/>
                <a:ea typeface="Bookman Old Style"/>
                <a:cs typeface="Bookman Old Style"/>
                <a:sym typeface="Bookman Old Style"/>
              </a:rPr>
              <a:t>Overloading</a:t>
            </a:r>
            <a:r>
              <a:rPr lang="en-US">
                <a:solidFill>
                  <a:srgbClr val="FFCC00"/>
                </a:solidFill>
                <a:latin typeface="Bookman Old Style"/>
                <a:ea typeface="Bookman Old Style"/>
                <a:cs typeface="Bookman Old Style"/>
                <a:sym typeface="Bookman Old Style"/>
              </a:rPr>
              <a:t> of Wagons</a:t>
            </a:r>
            <a:endParaRPr/>
          </a:p>
          <a:p>
            <a:pPr indent="-450342" lvl="0" marL="457200" rtl="0" algn="l">
              <a:spcBef>
                <a:spcPts val="1000"/>
              </a:spcBef>
              <a:spcAft>
                <a:spcPts val="0"/>
              </a:spcAft>
              <a:buSzPct val="79999"/>
              <a:buFont typeface="Trebuchet MS"/>
              <a:buAutoNum type="arabicPeriod"/>
            </a:pPr>
            <a:r>
              <a:rPr lang="en-US">
                <a:solidFill>
                  <a:srgbClr val="FFCC00"/>
                </a:solidFill>
                <a:latin typeface="Bookman Old Style"/>
                <a:ea typeface="Bookman Old Style"/>
                <a:cs typeface="Bookman Old Style"/>
                <a:sym typeface="Bookman Old Style"/>
              </a:rPr>
              <a:t>Ore Grade Control</a:t>
            </a:r>
            <a:endParaRPr/>
          </a:p>
          <a:p>
            <a:pPr indent="-450342" lvl="0" marL="457200" rtl="0" algn="l">
              <a:spcBef>
                <a:spcPts val="1000"/>
              </a:spcBef>
              <a:spcAft>
                <a:spcPts val="0"/>
              </a:spcAft>
              <a:buSzPct val="79999"/>
              <a:buFont typeface="Trebuchet MS"/>
              <a:buAutoNum type="arabicPeriod"/>
            </a:pPr>
            <a:r>
              <a:rPr lang="en-US">
                <a:solidFill>
                  <a:srgbClr val="FFCC00"/>
                </a:solidFill>
                <a:latin typeface="Bookman Old Style"/>
                <a:ea typeface="Bookman Old Style"/>
                <a:cs typeface="Bookman Old Style"/>
                <a:sym typeface="Bookman Old Style"/>
              </a:rPr>
              <a:t>Maximize Productivity </a:t>
            </a:r>
            <a:endParaRPr/>
          </a:p>
          <a:p>
            <a:pPr indent="-365760" lvl="0" marL="457200" rtl="0" algn="l">
              <a:spcBef>
                <a:spcPts val="1000"/>
              </a:spcBef>
              <a:spcAft>
                <a:spcPts val="0"/>
              </a:spcAft>
              <a:buSzPct val="79999"/>
              <a:buFont typeface="Trebuchet MS"/>
              <a:buNone/>
            </a:pPr>
            <a:r>
              <a:t/>
            </a:r>
            <a:endParaRPr>
              <a:solidFill>
                <a:srgbClr val="FFCC00"/>
              </a:solidFill>
              <a:latin typeface="Bookman Old Style"/>
              <a:ea typeface="Bookman Old Style"/>
              <a:cs typeface="Bookman Old Style"/>
              <a:sym typeface="Bookman Old Style"/>
            </a:endParaRPr>
          </a:p>
          <a:p>
            <a:pPr indent="-355600" lvl="0" marL="457200" rtl="0" algn="l">
              <a:spcBef>
                <a:spcPts val="1000"/>
              </a:spcBef>
              <a:spcAft>
                <a:spcPts val="0"/>
              </a:spcAft>
              <a:buSzPct val="80000"/>
              <a:buFont typeface="Trebuchet MS"/>
              <a:buNone/>
            </a:pPr>
            <a:r>
              <a:t/>
            </a:r>
            <a:endParaRPr sz="2000">
              <a:solidFill>
                <a:srgbClr val="FFCC00"/>
              </a:solidFill>
              <a:latin typeface="Bookman Old Style"/>
              <a:ea typeface="Bookman Old Style"/>
              <a:cs typeface="Bookman Old Style"/>
              <a:sym typeface="Bookman Old Style"/>
            </a:endParaRPr>
          </a:p>
          <a:p>
            <a:pPr indent="0" lvl="0" marL="0" rtl="0" algn="l">
              <a:spcBef>
                <a:spcPts val="1000"/>
              </a:spcBef>
              <a:spcAft>
                <a:spcPts val="0"/>
              </a:spcAft>
              <a:buSzPct val="79999"/>
              <a:buNone/>
            </a:pPr>
            <a:r>
              <a:t/>
            </a:r>
            <a:endParaRPr/>
          </a:p>
        </p:txBody>
      </p:sp>
      <p:sp>
        <p:nvSpPr>
          <p:cNvPr id="176" name="Google Shape;176;p4"/>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40"/>
          <p:cNvSpPr txBox="1"/>
          <p:nvPr>
            <p:ph type="title"/>
          </p:nvPr>
        </p:nvSpPr>
        <p:spPr>
          <a:xfrm>
            <a:off x="179388" y="115888"/>
            <a:ext cx="8964612" cy="1143000"/>
          </a:xfrm>
          <a:prstGeom prst="rect">
            <a:avLst/>
          </a:prstGeom>
          <a:noFill/>
          <a:ln>
            <a:noFill/>
          </a:ln>
        </p:spPr>
        <p:txBody>
          <a:bodyPr anchorCtr="0" anchor="t" bIns="44450" lIns="90475" spcFirstLastPara="1" rIns="90475" wrap="square" tIns="4445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Problem Solving and Decision Making</a:t>
            </a:r>
            <a:endParaRPr/>
          </a:p>
        </p:txBody>
      </p:sp>
      <p:sp>
        <p:nvSpPr>
          <p:cNvPr id="477" name="Google Shape;477;p40"/>
          <p:cNvSpPr txBox="1"/>
          <p:nvPr>
            <p:ph idx="1" type="body"/>
          </p:nvPr>
        </p:nvSpPr>
        <p:spPr>
          <a:xfrm>
            <a:off x="899591" y="1268413"/>
            <a:ext cx="7993583" cy="5256212"/>
          </a:xfrm>
          <a:prstGeom prst="rect">
            <a:avLst/>
          </a:prstGeom>
          <a:noFill/>
          <a:ln>
            <a:noFill/>
          </a:ln>
        </p:spPr>
        <p:txBody>
          <a:bodyPr anchorCtr="0" anchor="t" bIns="44450" lIns="90475" spcFirstLastPara="1" rIns="90475" wrap="square" tIns="44450">
            <a:normAutofit/>
          </a:bodyPr>
          <a:lstStyle/>
          <a:p>
            <a:pPr indent="-342900" lvl="0" marL="342900" rtl="0" algn="l">
              <a:spcBef>
                <a:spcPts val="0"/>
              </a:spcBef>
              <a:spcAft>
                <a:spcPts val="0"/>
              </a:spcAft>
              <a:buSzPts val="1440"/>
              <a:buChar char="►"/>
            </a:pPr>
            <a:r>
              <a:rPr lang="en-US">
                <a:solidFill>
                  <a:schemeClr val="dk2"/>
                </a:solidFill>
              </a:rPr>
              <a:t>7 Steps of </a:t>
            </a:r>
            <a:r>
              <a:rPr lang="en-US" u="sng">
                <a:solidFill>
                  <a:schemeClr val="dk2"/>
                </a:solidFill>
              </a:rPr>
              <a:t>Problem Solving</a:t>
            </a:r>
            <a:endParaRPr/>
          </a:p>
          <a:p>
            <a:pPr indent="-285750" lvl="1" marL="742950" rtl="0" algn="l">
              <a:spcBef>
                <a:spcPts val="1000"/>
              </a:spcBef>
              <a:spcAft>
                <a:spcPts val="0"/>
              </a:spcAft>
              <a:buSzPts val="1280"/>
              <a:buFont typeface="Trebuchet MS"/>
              <a:buNone/>
            </a:pPr>
            <a:r>
              <a:rPr lang="en-US"/>
              <a:t>(First 5 steps are the process of </a:t>
            </a:r>
            <a:r>
              <a:rPr lang="en-US" u="sng"/>
              <a:t>decision making</a:t>
            </a:r>
            <a:r>
              <a:rPr lang="en-US"/>
              <a:t>)</a:t>
            </a:r>
            <a:endParaRPr/>
          </a:p>
          <a:p>
            <a:pPr indent="-285750" lvl="1" marL="742950" rtl="0" algn="l">
              <a:spcBef>
                <a:spcPts val="1000"/>
              </a:spcBef>
              <a:spcAft>
                <a:spcPts val="0"/>
              </a:spcAft>
              <a:buSzPts val="1280"/>
              <a:buChar char="►"/>
            </a:pPr>
            <a:r>
              <a:rPr lang="en-US"/>
              <a:t>Identify and define the problem.</a:t>
            </a:r>
            <a:endParaRPr/>
          </a:p>
          <a:p>
            <a:pPr indent="-285750" lvl="1" marL="742950" rtl="0" algn="l">
              <a:spcBef>
                <a:spcPts val="1000"/>
              </a:spcBef>
              <a:spcAft>
                <a:spcPts val="0"/>
              </a:spcAft>
              <a:buSzPts val="1280"/>
              <a:buChar char="►"/>
            </a:pPr>
            <a:r>
              <a:rPr lang="en-US"/>
              <a:t>Determine the set of alternative solutions.</a:t>
            </a:r>
            <a:endParaRPr/>
          </a:p>
          <a:p>
            <a:pPr indent="-285750" lvl="1" marL="742950" rtl="0" algn="l">
              <a:spcBef>
                <a:spcPts val="1000"/>
              </a:spcBef>
              <a:spcAft>
                <a:spcPts val="0"/>
              </a:spcAft>
              <a:buSzPts val="1280"/>
              <a:buChar char="►"/>
            </a:pPr>
            <a:r>
              <a:rPr lang="en-US"/>
              <a:t>Determine the criteria for evaluating the alternatives.</a:t>
            </a:r>
            <a:endParaRPr/>
          </a:p>
          <a:p>
            <a:pPr indent="-285750" lvl="1" marL="742950" rtl="0" algn="l">
              <a:spcBef>
                <a:spcPts val="1000"/>
              </a:spcBef>
              <a:spcAft>
                <a:spcPts val="0"/>
              </a:spcAft>
              <a:buSzPts val="1280"/>
              <a:buChar char="►"/>
            </a:pPr>
            <a:r>
              <a:rPr lang="en-US"/>
              <a:t>Evaluate the alternatives.</a:t>
            </a:r>
            <a:endParaRPr/>
          </a:p>
          <a:p>
            <a:pPr indent="-285750" lvl="1" marL="742950" rtl="0" algn="l">
              <a:spcBef>
                <a:spcPts val="1000"/>
              </a:spcBef>
              <a:spcAft>
                <a:spcPts val="0"/>
              </a:spcAft>
              <a:buSzPts val="1280"/>
              <a:buChar char="►"/>
            </a:pPr>
            <a:r>
              <a:rPr lang="en-US"/>
              <a:t>Choose an alternative.</a:t>
            </a:r>
            <a:endParaRPr/>
          </a:p>
          <a:p>
            <a:pPr indent="-285750" lvl="1" marL="742950" rtl="0" algn="l">
              <a:spcBef>
                <a:spcPts val="1000"/>
              </a:spcBef>
              <a:spcAft>
                <a:spcPts val="0"/>
              </a:spcAft>
              <a:buSzPts val="1280"/>
              <a:buFont typeface="Trebuchet MS"/>
              <a:buNone/>
            </a:pPr>
            <a:r>
              <a:rPr lang="en-US"/>
              <a:t>    ---------------------------------------------------------------</a:t>
            </a:r>
            <a:endParaRPr/>
          </a:p>
          <a:p>
            <a:pPr indent="-285750" lvl="1" marL="742950" rtl="0" algn="l">
              <a:spcBef>
                <a:spcPts val="1000"/>
              </a:spcBef>
              <a:spcAft>
                <a:spcPts val="0"/>
              </a:spcAft>
              <a:buSzPts val="1280"/>
              <a:buChar char="►"/>
            </a:pPr>
            <a:r>
              <a:rPr lang="en-US"/>
              <a:t>Implement the chosen alternative.</a:t>
            </a:r>
            <a:endParaRPr/>
          </a:p>
          <a:p>
            <a:pPr indent="-285750" lvl="1" marL="742950" rtl="0" algn="l">
              <a:spcBef>
                <a:spcPts val="1000"/>
              </a:spcBef>
              <a:spcAft>
                <a:spcPts val="0"/>
              </a:spcAft>
              <a:buSzPts val="1280"/>
              <a:buChar char="►"/>
            </a:pPr>
            <a:r>
              <a:rPr lang="en-US"/>
              <a:t>Evaluate the results.</a:t>
            </a:r>
            <a:endParaRPr/>
          </a:p>
        </p:txBody>
      </p:sp>
      <p:sp>
        <p:nvSpPr>
          <p:cNvPr id="478" name="Google Shape;478;p40"/>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41"/>
          <p:cNvSpPr txBox="1"/>
          <p:nvPr>
            <p:ph type="title"/>
          </p:nvPr>
        </p:nvSpPr>
        <p:spPr>
          <a:xfrm>
            <a:off x="250825" y="692150"/>
            <a:ext cx="8569325" cy="814388"/>
          </a:xfrm>
          <a:prstGeom prst="rect">
            <a:avLst/>
          </a:prstGeom>
          <a:noFill/>
          <a:ln>
            <a:noFill/>
          </a:ln>
        </p:spPr>
        <p:txBody>
          <a:bodyPr anchorCtr="0" anchor="t" bIns="44450" lIns="90475" spcFirstLastPara="1" rIns="90475" wrap="square" tIns="44450">
            <a:normAutofit fontScale="90000"/>
          </a:bodyPr>
          <a:lstStyle/>
          <a:p>
            <a:pPr indent="0" lvl="0" marL="0" rtl="0" algn="l">
              <a:spcBef>
                <a:spcPts val="0"/>
              </a:spcBef>
              <a:spcAft>
                <a:spcPts val="0"/>
              </a:spcAft>
              <a:buClr>
                <a:srgbClr val="0C0C0C"/>
              </a:buClr>
              <a:buSzPct val="100000"/>
              <a:buFont typeface="Trebuchet MS"/>
              <a:buNone/>
            </a:pPr>
            <a:r>
              <a:rPr lang="en-US">
                <a:solidFill>
                  <a:srgbClr val="0C0C0C"/>
                </a:solidFill>
              </a:rPr>
              <a:t>Quantitative Analysis and Decision Making</a:t>
            </a:r>
            <a:endParaRPr/>
          </a:p>
        </p:txBody>
      </p:sp>
      <p:sp>
        <p:nvSpPr>
          <p:cNvPr id="485" name="Google Shape;485;p41"/>
          <p:cNvSpPr txBox="1"/>
          <p:nvPr>
            <p:ph idx="1" type="body"/>
          </p:nvPr>
        </p:nvSpPr>
        <p:spPr>
          <a:xfrm>
            <a:off x="609599" y="2160590"/>
            <a:ext cx="6347714" cy="3880773"/>
          </a:xfrm>
          <a:prstGeom prst="rect">
            <a:avLst/>
          </a:prstGeom>
          <a:noFill/>
          <a:ln>
            <a:noFill/>
          </a:ln>
        </p:spPr>
        <p:txBody>
          <a:bodyPr anchorCtr="0" anchor="t" bIns="44450" lIns="90475" spcFirstLastPara="1" rIns="90475" wrap="square" tIns="44450">
            <a:normAutofit/>
          </a:bodyPr>
          <a:lstStyle/>
          <a:p>
            <a:pPr indent="-342900" lvl="0" marL="342900" rtl="0" algn="l">
              <a:spcBef>
                <a:spcPts val="0"/>
              </a:spcBef>
              <a:spcAft>
                <a:spcPts val="0"/>
              </a:spcAft>
              <a:buSzPts val="1440"/>
              <a:buChar char="►"/>
            </a:pPr>
            <a:r>
              <a:rPr lang="en-US">
                <a:solidFill>
                  <a:schemeClr val="dk2"/>
                </a:solidFill>
              </a:rPr>
              <a:t>Potential Reasons for a Quantitative Analysis Approach to Decision Making</a:t>
            </a:r>
            <a:endParaRPr/>
          </a:p>
          <a:p>
            <a:pPr indent="-285750" lvl="1" marL="742950" rtl="0" algn="l">
              <a:spcBef>
                <a:spcPts val="1000"/>
              </a:spcBef>
              <a:spcAft>
                <a:spcPts val="0"/>
              </a:spcAft>
              <a:buSzPts val="1280"/>
              <a:buChar char="►"/>
            </a:pPr>
            <a:r>
              <a:rPr lang="en-US"/>
              <a:t>The problem is complex.</a:t>
            </a:r>
            <a:endParaRPr/>
          </a:p>
          <a:p>
            <a:pPr indent="-285750" lvl="1" marL="742950" rtl="0" algn="l">
              <a:spcBef>
                <a:spcPts val="1000"/>
              </a:spcBef>
              <a:spcAft>
                <a:spcPts val="0"/>
              </a:spcAft>
              <a:buSzPts val="1280"/>
              <a:buChar char="►"/>
            </a:pPr>
            <a:r>
              <a:rPr lang="en-US"/>
              <a:t>The problem is very important.</a:t>
            </a:r>
            <a:endParaRPr/>
          </a:p>
          <a:p>
            <a:pPr indent="-285750" lvl="1" marL="742950" rtl="0" algn="l">
              <a:spcBef>
                <a:spcPts val="1000"/>
              </a:spcBef>
              <a:spcAft>
                <a:spcPts val="0"/>
              </a:spcAft>
              <a:buSzPts val="1280"/>
              <a:buChar char="►"/>
            </a:pPr>
            <a:r>
              <a:rPr lang="en-US"/>
              <a:t>The problem is new.</a:t>
            </a:r>
            <a:endParaRPr/>
          </a:p>
          <a:p>
            <a:pPr indent="-285750" lvl="1" marL="742950" rtl="0" algn="l">
              <a:spcBef>
                <a:spcPts val="1000"/>
              </a:spcBef>
              <a:spcAft>
                <a:spcPts val="0"/>
              </a:spcAft>
              <a:buSzPts val="1280"/>
              <a:buChar char="►"/>
            </a:pPr>
            <a:r>
              <a:rPr lang="en-US"/>
              <a:t>The problem is repetitive.</a:t>
            </a:r>
            <a:endParaRPr/>
          </a:p>
        </p:txBody>
      </p:sp>
      <p:sp>
        <p:nvSpPr>
          <p:cNvPr id="486" name="Google Shape;486;p41"/>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42"/>
          <p:cNvSpPr txBox="1"/>
          <p:nvPr>
            <p:ph type="title"/>
          </p:nvPr>
        </p:nvSpPr>
        <p:spPr>
          <a:xfrm>
            <a:off x="1143000" y="228600"/>
            <a:ext cx="6553200" cy="6858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rgbClr val="0C0C0C"/>
              </a:buClr>
              <a:buSzPct val="100000"/>
              <a:buFont typeface="Trebuchet MS"/>
              <a:buNone/>
            </a:pPr>
            <a:r>
              <a:rPr lang="en-US" sz="4000">
                <a:solidFill>
                  <a:srgbClr val="0C0C0C"/>
                </a:solidFill>
              </a:rPr>
              <a:t>Problem Solving Process</a:t>
            </a:r>
            <a:endParaRPr/>
          </a:p>
        </p:txBody>
      </p:sp>
      <p:sp>
        <p:nvSpPr>
          <p:cNvPr id="492" name="Google Shape;492;p42"/>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
        <p:nvSpPr>
          <p:cNvPr id="493" name="Google Shape;493;p42"/>
          <p:cNvSpPr txBox="1"/>
          <p:nvPr/>
        </p:nvSpPr>
        <p:spPr>
          <a:xfrm>
            <a:off x="2438400" y="2362200"/>
            <a:ext cx="5943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pic>
        <p:nvPicPr>
          <p:cNvPr id="494" name="Google Shape;494;p42"/>
          <p:cNvPicPr preferRelativeResize="0"/>
          <p:nvPr/>
        </p:nvPicPr>
        <p:blipFill rotWithShape="1">
          <a:blip r:embed="rId3">
            <a:alphaModFix/>
          </a:blip>
          <a:srcRect b="0" l="0" r="0" t="0"/>
          <a:stretch/>
        </p:blipFill>
        <p:spPr>
          <a:xfrm>
            <a:off x="3505200" y="1143000"/>
            <a:ext cx="4876800" cy="5334000"/>
          </a:xfrm>
          <a:prstGeom prst="rect">
            <a:avLst/>
          </a:prstGeom>
          <a:solidFill>
            <a:schemeClr val="folHlink"/>
          </a:solidFill>
          <a:ln>
            <a:noFill/>
          </a:ln>
        </p:spPr>
      </p:pic>
      <p:sp>
        <p:nvSpPr>
          <p:cNvPr id="495" name="Google Shape;495;p42"/>
          <p:cNvSpPr txBox="1"/>
          <p:nvPr/>
        </p:nvSpPr>
        <p:spPr>
          <a:xfrm>
            <a:off x="381000" y="2133600"/>
            <a:ext cx="1828800" cy="1004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marR="0" rtl="0" algn="l">
              <a:spcBef>
                <a:spcPts val="120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96" name="Google Shape;496;p42"/>
          <p:cNvSpPr/>
          <p:nvPr/>
        </p:nvSpPr>
        <p:spPr>
          <a:xfrm>
            <a:off x="228600" y="1981200"/>
            <a:ext cx="2971800" cy="2667000"/>
          </a:xfrm>
          <a:prstGeom prst="rect">
            <a:avLst/>
          </a:prstGeom>
          <a:noFill/>
          <a:ln>
            <a:noFill/>
          </a:ln>
        </p:spPr>
        <p:txBody>
          <a:bodyPr anchorCtr="0" anchor="t" bIns="44450" lIns="90475" spcFirstLastPara="1" rIns="90475" wrap="square" tIns="44450">
            <a:noAutofit/>
          </a:bodyPr>
          <a:lstStyle/>
          <a:p>
            <a:pPr indent="-228600" lvl="0" marL="228600" marR="0" rtl="0" algn="l">
              <a:spcBef>
                <a:spcPts val="0"/>
              </a:spcBef>
              <a:spcAft>
                <a:spcPts val="0"/>
              </a:spcAft>
              <a:buNone/>
            </a:pPr>
            <a:r>
              <a:rPr lang="en-US" sz="2000">
                <a:solidFill>
                  <a:schemeClr val="dk1"/>
                </a:solidFill>
                <a:latin typeface="Bookman Old Style"/>
                <a:ea typeface="Bookman Old Style"/>
                <a:cs typeface="Bookman Old Style"/>
                <a:sym typeface="Bookman Old Style"/>
              </a:rPr>
              <a:t>Goal: solve a problem</a:t>
            </a:r>
            <a:endParaRPr/>
          </a:p>
          <a:p>
            <a:pPr indent="-228600" lvl="0" marL="228600" marR="0" rtl="0" algn="l">
              <a:spcBef>
                <a:spcPts val="400"/>
              </a:spcBef>
              <a:spcAft>
                <a:spcPts val="0"/>
              </a:spcAft>
              <a:buClr>
                <a:schemeClr val="dk1"/>
              </a:buClr>
              <a:buSzPts val="2000"/>
              <a:buFont typeface="Bookman Old Style"/>
              <a:buChar char="•"/>
            </a:pPr>
            <a:r>
              <a:rPr lang="en-US" sz="2000">
                <a:solidFill>
                  <a:schemeClr val="dk1"/>
                </a:solidFill>
                <a:latin typeface="Bookman Old Style"/>
                <a:ea typeface="Bookman Old Style"/>
                <a:cs typeface="Bookman Old Style"/>
                <a:sym typeface="Bookman Old Style"/>
              </a:rPr>
              <a:t>Model must be valid</a:t>
            </a:r>
            <a:endParaRPr/>
          </a:p>
          <a:p>
            <a:pPr indent="-228600" lvl="0" marL="228600" marR="0" rtl="0" algn="l">
              <a:spcBef>
                <a:spcPts val="400"/>
              </a:spcBef>
              <a:spcAft>
                <a:spcPts val="0"/>
              </a:spcAft>
              <a:buClr>
                <a:schemeClr val="dk1"/>
              </a:buClr>
              <a:buSzPts val="2000"/>
              <a:buFont typeface="Bookman Old Style"/>
              <a:buChar char="•"/>
            </a:pPr>
            <a:r>
              <a:rPr lang="en-US" sz="2000">
                <a:solidFill>
                  <a:schemeClr val="dk1"/>
                </a:solidFill>
                <a:latin typeface="Bookman Old Style"/>
                <a:ea typeface="Bookman Old Style"/>
                <a:cs typeface="Bookman Old Style"/>
                <a:sym typeface="Bookman Old Style"/>
              </a:rPr>
              <a:t>Model must be tractable</a:t>
            </a:r>
            <a:endParaRPr/>
          </a:p>
          <a:p>
            <a:pPr indent="-228600" lvl="0" marL="228600" marR="0" rtl="0" algn="l">
              <a:spcBef>
                <a:spcPts val="400"/>
              </a:spcBef>
              <a:spcAft>
                <a:spcPts val="0"/>
              </a:spcAft>
              <a:buClr>
                <a:schemeClr val="dk1"/>
              </a:buClr>
              <a:buSzPts val="2000"/>
              <a:buFont typeface="Bookman Old Style"/>
              <a:buChar char="•"/>
            </a:pPr>
            <a:r>
              <a:rPr lang="en-US" sz="2000">
                <a:solidFill>
                  <a:schemeClr val="dk1"/>
                </a:solidFill>
                <a:latin typeface="Bookman Old Style"/>
                <a:ea typeface="Bookman Old Style"/>
                <a:cs typeface="Bookman Old Style"/>
                <a:sym typeface="Bookman Old Style"/>
              </a:rPr>
              <a:t>Solution must be useful</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43"/>
          <p:cNvSpPr txBox="1"/>
          <p:nvPr>
            <p:ph type="title"/>
          </p:nvPr>
        </p:nvSpPr>
        <p:spPr>
          <a:xfrm>
            <a:off x="685800" y="228600"/>
            <a:ext cx="7772400" cy="990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The Situation</a:t>
            </a:r>
            <a:endParaRPr/>
          </a:p>
        </p:txBody>
      </p:sp>
      <p:sp>
        <p:nvSpPr>
          <p:cNvPr id="502" name="Google Shape;502;p43"/>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
        <p:nvSpPr>
          <p:cNvPr id="503" name="Google Shape;503;p43"/>
          <p:cNvSpPr txBox="1"/>
          <p:nvPr/>
        </p:nvSpPr>
        <p:spPr>
          <a:xfrm>
            <a:off x="4343400" y="1447800"/>
            <a:ext cx="4572000" cy="3743325"/>
          </a:xfrm>
          <a:prstGeom prst="rect">
            <a:avLst/>
          </a:prstGeom>
          <a:noFill/>
          <a:ln>
            <a:noFill/>
          </a:ln>
        </p:spPr>
        <p:txBody>
          <a:bodyPr anchorCtr="0" anchor="t" bIns="45700" lIns="91425" spcFirstLastPara="1" rIns="91425" wrap="square" tIns="45700">
            <a:spAutoFit/>
          </a:bodyPr>
          <a:lstStyle/>
          <a:p>
            <a:pPr indent="-231775" lvl="0" marL="231775" marR="0" rtl="0" algn="l">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May involve current operations or proposed expansions due to expected market shifts</a:t>
            </a:r>
            <a:endParaRPr/>
          </a:p>
          <a:p>
            <a:pPr indent="-231775" lvl="0" marL="231775" marR="0" rtl="0" algn="l">
              <a:spcBef>
                <a:spcPts val="120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May become apparent through consumer complaints or through employee suggestions</a:t>
            </a:r>
            <a:endParaRPr/>
          </a:p>
          <a:p>
            <a:pPr indent="-231775" lvl="0" marL="231775" marR="0" rtl="0" algn="l">
              <a:spcBef>
                <a:spcPts val="120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May be a conscious effort to improve efficiency or response to an unexpected crisis. </a:t>
            </a:r>
            <a:endParaRPr/>
          </a:p>
        </p:txBody>
      </p:sp>
      <p:sp>
        <p:nvSpPr>
          <p:cNvPr id="504" name="Google Shape;504;p43"/>
          <p:cNvSpPr txBox="1"/>
          <p:nvPr/>
        </p:nvSpPr>
        <p:spPr>
          <a:xfrm>
            <a:off x="685800" y="5562600"/>
            <a:ext cx="7924800" cy="822325"/>
          </a:xfrm>
          <a:prstGeom prst="rect">
            <a:avLst/>
          </a:prstGeom>
          <a:noFill/>
          <a:ln>
            <a:noFill/>
          </a:ln>
        </p:spPr>
        <p:txBody>
          <a:bodyPr anchorCtr="0" anchor="t" bIns="45700" lIns="91425" spcFirstLastPara="1" rIns="91425" wrap="square" tIns="45700">
            <a:spAutoFit/>
          </a:bodyPr>
          <a:lstStyle/>
          <a:p>
            <a:pPr indent="-1257300" lvl="0" marL="1257300" marR="0" rtl="0" algn="l">
              <a:spcBef>
                <a:spcPts val="0"/>
              </a:spcBef>
              <a:spcAft>
                <a:spcPts val="0"/>
              </a:spcAft>
              <a:buNone/>
            </a:pPr>
            <a:r>
              <a:rPr i="1" lang="en-US" sz="2400">
                <a:solidFill>
                  <a:schemeClr val="dk2"/>
                </a:solidFill>
                <a:latin typeface="Times New Roman"/>
                <a:ea typeface="Times New Roman"/>
                <a:cs typeface="Times New Roman"/>
                <a:sym typeface="Times New Roman"/>
              </a:rPr>
              <a:t>Example</a:t>
            </a:r>
            <a:r>
              <a:rPr lang="en-US" sz="2400">
                <a:solidFill>
                  <a:schemeClr val="dk2"/>
                </a:solidFill>
                <a:latin typeface="Times New Roman"/>
                <a:ea typeface="Times New Roman"/>
                <a:cs typeface="Times New Roman"/>
                <a:sym typeface="Times New Roman"/>
              </a:rPr>
              <a:t>:	Internal nursing staff not happy with their schedules; hospital using too many external nurses.</a:t>
            </a:r>
            <a:endParaRPr/>
          </a:p>
        </p:txBody>
      </p:sp>
      <p:grpSp>
        <p:nvGrpSpPr>
          <p:cNvPr id="505" name="Google Shape;505;p43"/>
          <p:cNvGrpSpPr/>
          <p:nvPr/>
        </p:nvGrpSpPr>
        <p:grpSpPr>
          <a:xfrm>
            <a:off x="914400" y="1752600"/>
            <a:ext cx="2667000" cy="2971800"/>
            <a:chOff x="656" y="1192"/>
            <a:chExt cx="1544" cy="1656"/>
          </a:xfrm>
        </p:grpSpPr>
        <p:pic>
          <p:nvPicPr>
            <p:cNvPr id="506" name="Google Shape;506;p43"/>
            <p:cNvPicPr preferRelativeResize="0"/>
            <p:nvPr/>
          </p:nvPicPr>
          <p:blipFill rotWithShape="1">
            <a:blip r:embed="rId3">
              <a:alphaModFix/>
            </a:blip>
            <a:srcRect b="0" l="0" r="0" t="0"/>
            <a:stretch/>
          </p:blipFill>
          <p:spPr>
            <a:xfrm>
              <a:off x="656" y="1936"/>
              <a:ext cx="688" cy="912"/>
            </a:xfrm>
            <a:prstGeom prst="rect">
              <a:avLst/>
            </a:prstGeom>
            <a:noFill/>
            <a:ln>
              <a:noFill/>
            </a:ln>
          </p:spPr>
        </p:pic>
        <p:pic>
          <p:nvPicPr>
            <p:cNvPr id="507" name="Google Shape;507;p43"/>
            <p:cNvPicPr preferRelativeResize="0"/>
            <p:nvPr/>
          </p:nvPicPr>
          <p:blipFill rotWithShape="1">
            <a:blip r:embed="rId4">
              <a:alphaModFix/>
            </a:blip>
            <a:srcRect b="0" l="0" r="0" t="0"/>
            <a:stretch/>
          </p:blipFill>
          <p:spPr>
            <a:xfrm>
              <a:off x="768" y="1192"/>
              <a:ext cx="1432" cy="144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44"/>
          <p:cNvSpPr txBox="1"/>
          <p:nvPr>
            <p:ph type="title"/>
          </p:nvPr>
        </p:nvSpPr>
        <p:spPr>
          <a:xfrm>
            <a:off x="685800" y="152400"/>
            <a:ext cx="7772400" cy="685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Problem Formulation</a:t>
            </a:r>
            <a:endParaRPr/>
          </a:p>
        </p:txBody>
      </p:sp>
      <p:sp>
        <p:nvSpPr>
          <p:cNvPr id="513" name="Google Shape;513;p44"/>
          <p:cNvSpPr txBox="1"/>
          <p:nvPr>
            <p:ph idx="1" type="body"/>
          </p:nvPr>
        </p:nvSpPr>
        <p:spPr>
          <a:xfrm>
            <a:off x="4953000" y="3810000"/>
            <a:ext cx="2971800" cy="1447800"/>
          </a:xfrm>
          <a:prstGeom prst="rect">
            <a:avLst/>
          </a:prstGeom>
          <a:noFill/>
          <a:ln>
            <a:noFill/>
          </a:ln>
        </p:spPr>
        <p:txBody>
          <a:bodyPr anchorCtr="0" anchor="t" bIns="45700" lIns="91425" spcFirstLastPara="1" rIns="91425" wrap="square" tIns="45700">
            <a:normAutofit/>
          </a:bodyPr>
          <a:lstStyle/>
          <a:p>
            <a:pPr indent="-234950" lvl="0" marL="234950" rtl="0" algn="l">
              <a:spcBef>
                <a:spcPts val="0"/>
              </a:spcBef>
              <a:spcAft>
                <a:spcPts val="0"/>
              </a:spcAft>
              <a:buSzPts val="1920"/>
              <a:buChar char="►"/>
            </a:pPr>
            <a:r>
              <a:rPr lang="en-US" sz="2400"/>
              <a:t>Define variables</a:t>
            </a:r>
            <a:endParaRPr/>
          </a:p>
          <a:p>
            <a:pPr indent="-234950" lvl="0" marL="234950" rtl="0" algn="l">
              <a:spcBef>
                <a:spcPts val="1000"/>
              </a:spcBef>
              <a:spcAft>
                <a:spcPts val="0"/>
              </a:spcAft>
              <a:buSzPts val="1920"/>
              <a:buChar char="►"/>
            </a:pPr>
            <a:r>
              <a:rPr lang="en-US" sz="2400"/>
              <a:t>Define constraints</a:t>
            </a:r>
            <a:endParaRPr/>
          </a:p>
          <a:p>
            <a:pPr indent="-234950" lvl="0" marL="234950" rtl="0" algn="l">
              <a:spcBef>
                <a:spcPts val="1000"/>
              </a:spcBef>
              <a:spcAft>
                <a:spcPts val="0"/>
              </a:spcAft>
              <a:buSzPts val="1920"/>
              <a:buChar char="►"/>
            </a:pPr>
            <a:r>
              <a:rPr lang="en-US" sz="2400"/>
              <a:t>Data requirements</a:t>
            </a:r>
            <a:endParaRPr/>
          </a:p>
        </p:txBody>
      </p:sp>
      <p:sp>
        <p:nvSpPr>
          <p:cNvPr id="514" name="Google Shape;514;p44"/>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
        <p:nvSpPr>
          <p:cNvPr id="515" name="Google Shape;515;p44"/>
          <p:cNvSpPr txBox="1"/>
          <p:nvPr/>
        </p:nvSpPr>
        <p:spPr>
          <a:xfrm>
            <a:off x="1143000" y="5715000"/>
            <a:ext cx="7010400" cy="822325"/>
          </a:xfrm>
          <a:prstGeom prst="rect">
            <a:avLst/>
          </a:prstGeom>
          <a:noFill/>
          <a:ln>
            <a:noFill/>
          </a:ln>
        </p:spPr>
        <p:txBody>
          <a:bodyPr anchorCtr="0" anchor="t" bIns="45700" lIns="91425" spcFirstLastPara="1" rIns="91425" wrap="square" tIns="45700">
            <a:spAutoFit/>
          </a:bodyPr>
          <a:lstStyle/>
          <a:p>
            <a:pPr indent="-1257300" lvl="0" marL="1257300" marR="0" rtl="0" algn="l">
              <a:spcBef>
                <a:spcPts val="0"/>
              </a:spcBef>
              <a:spcAft>
                <a:spcPts val="0"/>
              </a:spcAft>
              <a:buNone/>
            </a:pPr>
            <a:r>
              <a:rPr i="1" lang="en-US" sz="2400">
                <a:solidFill>
                  <a:schemeClr val="dk2"/>
                </a:solidFill>
                <a:latin typeface="Times New Roman"/>
                <a:ea typeface="Times New Roman"/>
                <a:cs typeface="Times New Roman"/>
                <a:sym typeface="Times New Roman"/>
              </a:rPr>
              <a:t>Example</a:t>
            </a:r>
            <a:r>
              <a:rPr lang="en-US" sz="2400">
                <a:solidFill>
                  <a:schemeClr val="dk2"/>
                </a:solidFill>
                <a:latin typeface="Times New Roman"/>
                <a:ea typeface="Times New Roman"/>
                <a:cs typeface="Times New Roman"/>
                <a:sym typeface="Times New Roman"/>
              </a:rPr>
              <a:t>:	Maximize individual nurse preferences subject to demand requirements.</a:t>
            </a:r>
            <a:endParaRPr/>
          </a:p>
        </p:txBody>
      </p:sp>
      <p:grpSp>
        <p:nvGrpSpPr>
          <p:cNvPr id="516" name="Google Shape;516;p44"/>
          <p:cNvGrpSpPr/>
          <p:nvPr/>
        </p:nvGrpSpPr>
        <p:grpSpPr>
          <a:xfrm>
            <a:off x="1447800" y="1066800"/>
            <a:ext cx="5562600" cy="2362200"/>
            <a:chOff x="904" y="1000"/>
            <a:chExt cx="3952" cy="1680"/>
          </a:xfrm>
        </p:grpSpPr>
        <p:pic>
          <p:nvPicPr>
            <p:cNvPr id="517" name="Google Shape;517;p44"/>
            <p:cNvPicPr preferRelativeResize="0"/>
            <p:nvPr/>
          </p:nvPicPr>
          <p:blipFill rotWithShape="1">
            <a:blip r:embed="rId3">
              <a:alphaModFix/>
            </a:blip>
            <a:srcRect b="0" l="0" r="0" t="0"/>
            <a:stretch/>
          </p:blipFill>
          <p:spPr>
            <a:xfrm>
              <a:off x="2352" y="1056"/>
              <a:ext cx="2504" cy="1624"/>
            </a:xfrm>
            <a:prstGeom prst="rect">
              <a:avLst/>
            </a:prstGeom>
            <a:noFill/>
            <a:ln>
              <a:noFill/>
            </a:ln>
          </p:spPr>
        </p:pic>
        <p:pic>
          <p:nvPicPr>
            <p:cNvPr id="518" name="Google Shape;518;p44"/>
            <p:cNvPicPr preferRelativeResize="0"/>
            <p:nvPr/>
          </p:nvPicPr>
          <p:blipFill rotWithShape="1">
            <a:blip r:embed="rId4">
              <a:alphaModFix/>
            </a:blip>
            <a:srcRect b="0" l="0" r="0" t="0"/>
            <a:stretch/>
          </p:blipFill>
          <p:spPr>
            <a:xfrm>
              <a:off x="904" y="1744"/>
              <a:ext cx="688" cy="912"/>
            </a:xfrm>
            <a:prstGeom prst="rect">
              <a:avLst/>
            </a:prstGeom>
            <a:noFill/>
            <a:ln>
              <a:noFill/>
            </a:ln>
          </p:spPr>
        </p:pic>
        <p:pic>
          <p:nvPicPr>
            <p:cNvPr id="519" name="Google Shape;519;p44"/>
            <p:cNvPicPr preferRelativeResize="0"/>
            <p:nvPr/>
          </p:nvPicPr>
          <p:blipFill rotWithShape="1">
            <a:blip r:embed="rId5">
              <a:alphaModFix/>
            </a:blip>
            <a:srcRect b="0" l="0" r="0" t="0"/>
            <a:stretch/>
          </p:blipFill>
          <p:spPr>
            <a:xfrm>
              <a:off x="1016" y="1000"/>
              <a:ext cx="1432" cy="1440"/>
            </a:xfrm>
            <a:prstGeom prst="rect">
              <a:avLst/>
            </a:prstGeom>
            <a:noFill/>
            <a:ln>
              <a:noFill/>
            </a:ln>
          </p:spPr>
        </p:pic>
      </p:grpSp>
      <p:sp>
        <p:nvSpPr>
          <p:cNvPr id="520" name="Google Shape;520;p44"/>
          <p:cNvSpPr/>
          <p:nvPr/>
        </p:nvSpPr>
        <p:spPr>
          <a:xfrm>
            <a:off x="533400" y="3810000"/>
            <a:ext cx="4114800" cy="16256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90000"/>
              </a:lnSpc>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Describe system</a:t>
            </a:r>
            <a:endParaRPr/>
          </a:p>
          <a:p>
            <a:pPr indent="-342900" lvl="0" marL="342900" marR="0" rtl="0" algn="l">
              <a:lnSpc>
                <a:spcPct val="90000"/>
              </a:lnSpc>
              <a:spcBef>
                <a:spcPts val="48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Define boundaries </a:t>
            </a:r>
            <a:endParaRPr/>
          </a:p>
          <a:p>
            <a:pPr indent="-342900" lvl="0" marL="342900" marR="0" rtl="0" algn="l">
              <a:lnSpc>
                <a:spcPct val="90000"/>
              </a:lnSpc>
              <a:spcBef>
                <a:spcPts val="48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State assumptions</a:t>
            </a:r>
            <a:endParaRPr/>
          </a:p>
          <a:p>
            <a:pPr indent="-342900" lvl="0" marL="342900" marR="0" rtl="0" algn="l">
              <a:lnSpc>
                <a:spcPct val="90000"/>
              </a:lnSpc>
              <a:spcBef>
                <a:spcPts val="48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Select performance measures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45"/>
          <p:cNvSpPr txBox="1"/>
          <p:nvPr>
            <p:ph type="title"/>
          </p:nvPr>
        </p:nvSpPr>
        <p:spPr>
          <a:xfrm>
            <a:off x="684213" y="260350"/>
            <a:ext cx="7772400" cy="1143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Data Preparation</a:t>
            </a:r>
            <a:endParaRPr/>
          </a:p>
        </p:txBody>
      </p:sp>
      <p:sp>
        <p:nvSpPr>
          <p:cNvPr id="527" name="Google Shape;527;p45"/>
          <p:cNvSpPr txBox="1"/>
          <p:nvPr>
            <p:ph idx="1" type="body"/>
          </p:nvPr>
        </p:nvSpPr>
        <p:spPr>
          <a:xfrm>
            <a:off x="395288" y="1341438"/>
            <a:ext cx="8353425" cy="504031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Data preparation is not a trivial step, due to the time required and the possibility of data collection errors.</a:t>
            </a:r>
            <a:endParaRPr/>
          </a:p>
          <a:p>
            <a:pPr indent="-342900" lvl="0" marL="342900" rtl="0" algn="l">
              <a:spcBef>
                <a:spcPts val="1000"/>
              </a:spcBef>
              <a:spcAft>
                <a:spcPts val="0"/>
              </a:spcAft>
              <a:buSzPts val="1440"/>
              <a:buChar char="►"/>
            </a:pPr>
            <a:r>
              <a:rPr lang="en-US"/>
              <a:t>A model with 50 decision variables and 25 constraints could have over 1300 data elements!</a:t>
            </a:r>
            <a:endParaRPr/>
          </a:p>
          <a:p>
            <a:pPr indent="-342900" lvl="0" marL="342900" rtl="0" algn="l">
              <a:spcBef>
                <a:spcPts val="1000"/>
              </a:spcBef>
              <a:spcAft>
                <a:spcPts val="0"/>
              </a:spcAft>
              <a:buSzPts val="1440"/>
              <a:buChar char="►"/>
            </a:pPr>
            <a:r>
              <a:rPr lang="en-US"/>
              <a:t>Often, a fairly large data base is needed.</a:t>
            </a:r>
            <a:endParaRPr/>
          </a:p>
          <a:p>
            <a:pPr indent="-342900" lvl="0" marL="342900" rtl="0" algn="l">
              <a:spcBef>
                <a:spcPts val="1000"/>
              </a:spcBef>
              <a:spcAft>
                <a:spcPts val="0"/>
              </a:spcAft>
              <a:buSzPts val="1440"/>
              <a:buChar char="►"/>
            </a:pPr>
            <a:r>
              <a:rPr lang="en-US"/>
              <a:t>Information systems specialists might be needed.</a:t>
            </a:r>
            <a:endParaRPr/>
          </a:p>
          <a:p>
            <a:pPr indent="-251459" lvl="0" marL="342900" rtl="0" algn="l">
              <a:spcBef>
                <a:spcPts val="1000"/>
              </a:spcBef>
              <a:spcAft>
                <a:spcPts val="0"/>
              </a:spcAft>
              <a:buSzPts val="1440"/>
              <a:buNone/>
            </a:pPr>
            <a:r>
              <a:t/>
            </a:r>
            <a:endParaRPr/>
          </a:p>
        </p:txBody>
      </p:sp>
      <p:sp>
        <p:nvSpPr>
          <p:cNvPr id="528" name="Google Shape;528;p45"/>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46"/>
          <p:cNvSpPr txBox="1"/>
          <p:nvPr>
            <p:ph type="title"/>
          </p:nvPr>
        </p:nvSpPr>
        <p:spPr>
          <a:xfrm>
            <a:off x="685800" y="152400"/>
            <a:ext cx="7772400" cy="762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Constructing a Model</a:t>
            </a:r>
            <a:endParaRPr/>
          </a:p>
        </p:txBody>
      </p:sp>
      <p:sp>
        <p:nvSpPr>
          <p:cNvPr id="534" name="Google Shape;534;p46"/>
          <p:cNvSpPr txBox="1"/>
          <p:nvPr>
            <p:ph idx="1" type="body"/>
          </p:nvPr>
        </p:nvSpPr>
        <p:spPr>
          <a:xfrm>
            <a:off x="228600" y="1524000"/>
            <a:ext cx="4419600" cy="2362200"/>
          </a:xfrm>
          <a:prstGeom prst="rect">
            <a:avLst/>
          </a:prstGeom>
          <a:noFill/>
          <a:ln>
            <a:noFill/>
          </a:ln>
        </p:spPr>
        <p:txBody>
          <a:bodyPr anchorCtr="0" anchor="t" bIns="45700" lIns="91425" spcFirstLastPara="1" rIns="91425" wrap="square" tIns="45700">
            <a:normAutofit fontScale="92500" lnSpcReduction="10000"/>
          </a:bodyPr>
          <a:lstStyle/>
          <a:p>
            <a:pPr indent="-279400" lvl="0" marL="292100" rtl="0" algn="l">
              <a:spcBef>
                <a:spcPts val="0"/>
              </a:spcBef>
              <a:spcAft>
                <a:spcPts val="0"/>
              </a:spcAft>
              <a:buSzPct val="80000"/>
              <a:buChar char="►"/>
            </a:pPr>
            <a:r>
              <a:rPr lang="en-US" sz="2400">
                <a:latin typeface="Times"/>
                <a:ea typeface="Times"/>
                <a:cs typeface="Times"/>
                <a:sym typeface="Times"/>
              </a:rPr>
              <a:t>Problem must be translated from verbal, qualitative terms to logical, quantitative terms</a:t>
            </a:r>
            <a:endParaRPr/>
          </a:p>
          <a:p>
            <a:pPr indent="-279400" lvl="0" marL="292100" rtl="0" algn="l">
              <a:spcBef>
                <a:spcPts val="1888"/>
              </a:spcBef>
              <a:spcAft>
                <a:spcPts val="0"/>
              </a:spcAft>
              <a:buSzPct val="80000"/>
              <a:buChar char="►"/>
            </a:pPr>
            <a:r>
              <a:rPr lang="en-US" sz="2400">
                <a:latin typeface="Times"/>
                <a:ea typeface="Times"/>
                <a:cs typeface="Times"/>
                <a:sym typeface="Times"/>
              </a:rPr>
              <a:t>A logical model is a series of rules, usually embodied in a computer program</a:t>
            </a:r>
            <a:endParaRPr/>
          </a:p>
        </p:txBody>
      </p:sp>
      <p:sp>
        <p:nvSpPr>
          <p:cNvPr id="535" name="Google Shape;535;p46"/>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
        <p:nvSpPr>
          <p:cNvPr id="536" name="Google Shape;536;p46"/>
          <p:cNvSpPr txBox="1"/>
          <p:nvPr/>
        </p:nvSpPr>
        <p:spPr>
          <a:xfrm>
            <a:off x="304800" y="5486400"/>
            <a:ext cx="7543800" cy="1006475"/>
          </a:xfrm>
          <a:prstGeom prst="rect">
            <a:avLst/>
          </a:prstGeom>
          <a:noFill/>
          <a:ln>
            <a:noFill/>
          </a:ln>
        </p:spPr>
        <p:txBody>
          <a:bodyPr anchorCtr="0" anchor="t" bIns="45700" lIns="91425" spcFirstLastPara="1" rIns="91425" wrap="square" tIns="45700">
            <a:spAutoFit/>
          </a:bodyPr>
          <a:lstStyle/>
          <a:p>
            <a:pPr indent="-1092200" lvl="0" marL="1092200" marR="0" rtl="0" algn="l">
              <a:spcBef>
                <a:spcPts val="0"/>
              </a:spcBef>
              <a:spcAft>
                <a:spcPts val="0"/>
              </a:spcAft>
              <a:buNone/>
            </a:pPr>
            <a:r>
              <a:rPr i="1" lang="en-US" sz="2000">
                <a:solidFill>
                  <a:schemeClr val="dk2"/>
                </a:solidFill>
                <a:latin typeface="Times New Roman"/>
                <a:ea typeface="Times New Roman"/>
                <a:cs typeface="Times New Roman"/>
                <a:sym typeface="Times New Roman"/>
              </a:rPr>
              <a:t>Example</a:t>
            </a:r>
            <a:r>
              <a:rPr lang="en-US" sz="2000">
                <a:solidFill>
                  <a:schemeClr val="dk2"/>
                </a:solidFill>
                <a:latin typeface="Times New Roman"/>
                <a:ea typeface="Times New Roman"/>
                <a:cs typeface="Times New Roman"/>
                <a:sym typeface="Times New Roman"/>
              </a:rPr>
              <a:t>:	Define relationships between individual nurse assignments and preference violations; define tradeoffs between the use of internal and external nursing resources.</a:t>
            </a:r>
            <a:endParaRPr/>
          </a:p>
        </p:txBody>
      </p:sp>
      <p:grpSp>
        <p:nvGrpSpPr>
          <p:cNvPr id="537" name="Google Shape;537;p46"/>
          <p:cNvGrpSpPr/>
          <p:nvPr/>
        </p:nvGrpSpPr>
        <p:grpSpPr>
          <a:xfrm>
            <a:off x="4876800" y="1066800"/>
            <a:ext cx="4038600" cy="4419600"/>
            <a:chOff x="3072" y="672"/>
            <a:chExt cx="2544" cy="2784"/>
          </a:xfrm>
        </p:grpSpPr>
        <p:sp>
          <p:nvSpPr>
            <p:cNvPr id="538" name="Google Shape;538;p46"/>
            <p:cNvSpPr/>
            <p:nvPr/>
          </p:nvSpPr>
          <p:spPr>
            <a:xfrm>
              <a:off x="4674" y="2022"/>
              <a:ext cx="942" cy="1434"/>
            </a:xfrm>
            <a:custGeom>
              <a:rect b="b" l="l" r="r" t="t"/>
              <a:pathLst>
                <a:path extrusionOk="0" h="1650" w="1074">
                  <a:moveTo>
                    <a:pt x="0" y="359"/>
                  </a:moveTo>
                  <a:lnTo>
                    <a:pt x="788" y="0"/>
                  </a:lnTo>
                  <a:lnTo>
                    <a:pt x="1074" y="717"/>
                  </a:lnTo>
                  <a:lnTo>
                    <a:pt x="716" y="861"/>
                  </a:lnTo>
                  <a:lnTo>
                    <a:pt x="1002" y="1507"/>
                  </a:lnTo>
                  <a:lnTo>
                    <a:pt x="286" y="1650"/>
                  </a:lnTo>
                  <a:lnTo>
                    <a:pt x="0" y="359"/>
                  </a:lnTo>
                  <a:close/>
                </a:path>
              </a:pathLst>
            </a:custGeom>
            <a:solidFill>
              <a:srgbClr val="FFFFFF"/>
            </a:solidFill>
            <a:ln cap="flat" cmpd="sng" w="254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539" name="Google Shape;539;p46"/>
            <p:cNvSpPr/>
            <p:nvPr/>
          </p:nvSpPr>
          <p:spPr>
            <a:xfrm>
              <a:off x="4368" y="1728"/>
              <a:ext cx="548" cy="30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600">
                  <a:solidFill>
                    <a:srgbClr val="000000"/>
                  </a:solidFill>
                  <a:latin typeface="Times"/>
                  <a:ea typeface="Times"/>
                  <a:cs typeface="Times"/>
                  <a:sym typeface="Times"/>
                </a:rPr>
                <a:t>Construct</a:t>
              </a:r>
              <a:endParaRPr/>
            </a:p>
            <a:p>
              <a:pPr indent="0" lvl="0" marL="0" marR="0" rtl="0" algn="l">
                <a:spcBef>
                  <a:spcPts val="0"/>
                </a:spcBef>
                <a:spcAft>
                  <a:spcPts val="0"/>
                </a:spcAft>
                <a:buNone/>
              </a:pPr>
              <a:r>
                <a:rPr b="1" lang="en-US" sz="1600">
                  <a:solidFill>
                    <a:srgbClr val="000000"/>
                  </a:solidFill>
                  <a:latin typeface="Times"/>
                  <a:ea typeface="Times"/>
                  <a:cs typeface="Times"/>
                  <a:sym typeface="Times"/>
                </a:rPr>
                <a:t>a Model</a:t>
              </a:r>
              <a:endParaRPr sz="1600">
                <a:solidFill>
                  <a:schemeClr val="dk1"/>
                </a:solidFill>
                <a:latin typeface="Times New Roman"/>
                <a:ea typeface="Times New Roman"/>
                <a:cs typeface="Times New Roman"/>
                <a:sym typeface="Times New Roman"/>
              </a:endParaRPr>
            </a:p>
          </p:txBody>
        </p:sp>
        <p:sp>
          <p:nvSpPr>
            <p:cNvPr id="540" name="Google Shape;540;p46"/>
            <p:cNvSpPr/>
            <p:nvPr/>
          </p:nvSpPr>
          <p:spPr>
            <a:xfrm>
              <a:off x="4848" y="2390"/>
              <a:ext cx="417" cy="19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000">
                  <a:solidFill>
                    <a:srgbClr val="000000"/>
                  </a:solidFill>
                  <a:latin typeface="Times"/>
                  <a:ea typeface="Times"/>
                  <a:cs typeface="Times"/>
                  <a:sym typeface="Times"/>
                </a:rPr>
                <a:t>Model</a:t>
              </a:r>
              <a:endParaRPr sz="2000">
                <a:solidFill>
                  <a:schemeClr val="dk1"/>
                </a:solidFill>
                <a:latin typeface="Times New Roman"/>
                <a:ea typeface="Times New Roman"/>
                <a:cs typeface="Times New Roman"/>
                <a:sym typeface="Times New Roman"/>
              </a:endParaRPr>
            </a:p>
          </p:txBody>
        </p:sp>
        <p:grpSp>
          <p:nvGrpSpPr>
            <p:cNvPr id="541" name="Google Shape;541;p46"/>
            <p:cNvGrpSpPr/>
            <p:nvPr/>
          </p:nvGrpSpPr>
          <p:grpSpPr>
            <a:xfrm>
              <a:off x="3955" y="941"/>
              <a:ext cx="840" cy="93"/>
              <a:chOff x="3599" y="742"/>
              <a:chExt cx="957" cy="107"/>
            </a:xfrm>
          </p:grpSpPr>
          <p:cxnSp>
            <p:nvCxnSpPr>
              <p:cNvPr id="542" name="Google Shape;542;p46"/>
              <p:cNvCxnSpPr/>
              <p:nvPr/>
            </p:nvCxnSpPr>
            <p:spPr>
              <a:xfrm>
                <a:off x="3599" y="795"/>
                <a:ext cx="829" cy="1"/>
              </a:xfrm>
              <a:prstGeom prst="straightConnector1">
                <a:avLst/>
              </a:prstGeom>
              <a:noFill/>
              <a:ln cap="flat" cmpd="sng" w="33325">
                <a:solidFill>
                  <a:srgbClr val="000000"/>
                </a:solidFill>
                <a:prstDash val="solid"/>
                <a:round/>
                <a:headEnd len="med" w="med" type="none"/>
                <a:tailEnd len="med" w="med" type="none"/>
              </a:ln>
            </p:spPr>
          </p:cxnSp>
          <p:sp>
            <p:nvSpPr>
              <p:cNvPr id="543" name="Google Shape;543;p46"/>
              <p:cNvSpPr/>
              <p:nvPr/>
            </p:nvSpPr>
            <p:spPr>
              <a:xfrm>
                <a:off x="4428" y="742"/>
                <a:ext cx="128" cy="107"/>
              </a:xfrm>
              <a:custGeom>
                <a:rect b="b" l="l" r="r" t="t"/>
                <a:pathLst>
                  <a:path extrusionOk="0" h="107" w="128">
                    <a:moveTo>
                      <a:pt x="0" y="53"/>
                    </a:moveTo>
                    <a:lnTo>
                      <a:pt x="0" y="107"/>
                    </a:lnTo>
                    <a:lnTo>
                      <a:pt x="128" y="53"/>
                    </a:lnTo>
                    <a:lnTo>
                      <a:pt x="0" y="0"/>
                    </a:lnTo>
                    <a:lnTo>
                      <a:pt x="0" y="5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grpSp>
        <p:sp>
          <p:nvSpPr>
            <p:cNvPr id="544" name="Google Shape;544;p46"/>
            <p:cNvSpPr/>
            <p:nvPr/>
          </p:nvSpPr>
          <p:spPr>
            <a:xfrm>
              <a:off x="3907" y="1089"/>
              <a:ext cx="812" cy="30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600">
                  <a:solidFill>
                    <a:srgbClr val="000000"/>
                  </a:solidFill>
                  <a:latin typeface="Times"/>
                  <a:ea typeface="Times"/>
                  <a:cs typeface="Times"/>
                  <a:sym typeface="Times"/>
                </a:rPr>
                <a:t>Formulate the </a:t>
              </a:r>
              <a:endParaRPr/>
            </a:p>
            <a:p>
              <a:pPr indent="0" lvl="0" marL="0" marR="0" rtl="0" algn="ctr">
                <a:spcBef>
                  <a:spcPts val="0"/>
                </a:spcBef>
                <a:spcAft>
                  <a:spcPts val="0"/>
                </a:spcAft>
                <a:buNone/>
              </a:pPr>
              <a:r>
                <a:rPr b="1" lang="en-US" sz="1600">
                  <a:solidFill>
                    <a:srgbClr val="000000"/>
                  </a:solidFill>
                  <a:latin typeface="Times"/>
                  <a:ea typeface="Times"/>
                  <a:cs typeface="Times"/>
                  <a:sym typeface="Times"/>
                </a:rPr>
                <a:t>Problem </a:t>
              </a:r>
              <a:endParaRPr sz="1600">
                <a:solidFill>
                  <a:schemeClr val="dk1"/>
                </a:solidFill>
                <a:latin typeface="Times New Roman"/>
                <a:ea typeface="Times New Roman"/>
                <a:cs typeface="Times New Roman"/>
                <a:sym typeface="Times New Roman"/>
              </a:endParaRPr>
            </a:p>
          </p:txBody>
        </p:sp>
        <p:sp>
          <p:nvSpPr>
            <p:cNvPr id="545" name="Google Shape;545;p46"/>
            <p:cNvSpPr/>
            <p:nvPr/>
          </p:nvSpPr>
          <p:spPr>
            <a:xfrm>
              <a:off x="4739" y="705"/>
              <a:ext cx="652" cy="941"/>
            </a:xfrm>
            <a:custGeom>
              <a:rect b="b" l="l" r="r" t="t"/>
              <a:pathLst>
                <a:path extrusionOk="0" h="1083" w="743">
                  <a:moveTo>
                    <a:pt x="449" y="43"/>
                  </a:moveTo>
                  <a:lnTo>
                    <a:pt x="427" y="48"/>
                  </a:lnTo>
                  <a:lnTo>
                    <a:pt x="385" y="59"/>
                  </a:lnTo>
                  <a:lnTo>
                    <a:pt x="347" y="69"/>
                  </a:lnTo>
                  <a:lnTo>
                    <a:pt x="315" y="80"/>
                  </a:lnTo>
                  <a:lnTo>
                    <a:pt x="283" y="91"/>
                  </a:lnTo>
                  <a:lnTo>
                    <a:pt x="251" y="101"/>
                  </a:lnTo>
                  <a:lnTo>
                    <a:pt x="224" y="112"/>
                  </a:lnTo>
                  <a:lnTo>
                    <a:pt x="198" y="123"/>
                  </a:lnTo>
                  <a:lnTo>
                    <a:pt x="176" y="133"/>
                  </a:lnTo>
                  <a:lnTo>
                    <a:pt x="155" y="144"/>
                  </a:lnTo>
                  <a:lnTo>
                    <a:pt x="133" y="155"/>
                  </a:lnTo>
                  <a:lnTo>
                    <a:pt x="117" y="165"/>
                  </a:lnTo>
                  <a:lnTo>
                    <a:pt x="107" y="181"/>
                  </a:lnTo>
                  <a:lnTo>
                    <a:pt x="96" y="192"/>
                  </a:lnTo>
                  <a:lnTo>
                    <a:pt x="85" y="203"/>
                  </a:lnTo>
                  <a:lnTo>
                    <a:pt x="80" y="213"/>
                  </a:lnTo>
                  <a:lnTo>
                    <a:pt x="80" y="229"/>
                  </a:lnTo>
                  <a:lnTo>
                    <a:pt x="75" y="240"/>
                  </a:lnTo>
                  <a:lnTo>
                    <a:pt x="75" y="251"/>
                  </a:lnTo>
                  <a:lnTo>
                    <a:pt x="69" y="261"/>
                  </a:lnTo>
                  <a:lnTo>
                    <a:pt x="64" y="277"/>
                  </a:lnTo>
                  <a:lnTo>
                    <a:pt x="64" y="288"/>
                  </a:lnTo>
                  <a:lnTo>
                    <a:pt x="64" y="299"/>
                  </a:lnTo>
                  <a:lnTo>
                    <a:pt x="59" y="309"/>
                  </a:lnTo>
                  <a:lnTo>
                    <a:pt x="59" y="320"/>
                  </a:lnTo>
                  <a:lnTo>
                    <a:pt x="53" y="331"/>
                  </a:lnTo>
                  <a:lnTo>
                    <a:pt x="53" y="341"/>
                  </a:lnTo>
                  <a:lnTo>
                    <a:pt x="53" y="357"/>
                  </a:lnTo>
                  <a:lnTo>
                    <a:pt x="48" y="368"/>
                  </a:lnTo>
                  <a:lnTo>
                    <a:pt x="48" y="379"/>
                  </a:lnTo>
                  <a:lnTo>
                    <a:pt x="48" y="389"/>
                  </a:lnTo>
                  <a:lnTo>
                    <a:pt x="48" y="400"/>
                  </a:lnTo>
                  <a:lnTo>
                    <a:pt x="43" y="405"/>
                  </a:lnTo>
                  <a:lnTo>
                    <a:pt x="43" y="416"/>
                  </a:lnTo>
                  <a:lnTo>
                    <a:pt x="43" y="427"/>
                  </a:lnTo>
                  <a:lnTo>
                    <a:pt x="43" y="437"/>
                  </a:lnTo>
                  <a:lnTo>
                    <a:pt x="37" y="448"/>
                  </a:lnTo>
                  <a:lnTo>
                    <a:pt x="37" y="459"/>
                  </a:lnTo>
                  <a:lnTo>
                    <a:pt x="37" y="469"/>
                  </a:lnTo>
                  <a:lnTo>
                    <a:pt x="32" y="480"/>
                  </a:lnTo>
                  <a:lnTo>
                    <a:pt x="32" y="491"/>
                  </a:lnTo>
                  <a:lnTo>
                    <a:pt x="27" y="501"/>
                  </a:lnTo>
                  <a:lnTo>
                    <a:pt x="27" y="512"/>
                  </a:lnTo>
                  <a:lnTo>
                    <a:pt x="27" y="523"/>
                  </a:lnTo>
                  <a:lnTo>
                    <a:pt x="21" y="533"/>
                  </a:lnTo>
                  <a:lnTo>
                    <a:pt x="16" y="544"/>
                  </a:lnTo>
                  <a:lnTo>
                    <a:pt x="16" y="555"/>
                  </a:lnTo>
                  <a:lnTo>
                    <a:pt x="11" y="565"/>
                  </a:lnTo>
                  <a:lnTo>
                    <a:pt x="11" y="581"/>
                  </a:lnTo>
                  <a:lnTo>
                    <a:pt x="5" y="592"/>
                  </a:lnTo>
                  <a:lnTo>
                    <a:pt x="5" y="603"/>
                  </a:lnTo>
                  <a:lnTo>
                    <a:pt x="5" y="613"/>
                  </a:lnTo>
                  <a:lnTo>
                    <a:pt x="0" y="624"/>
                  </a:lnTo>
                  <a:lnTo>
                    <a:pt x="0" y="635"/>
                  </a:lnTo>
                  <a:lnTo>
                    <a:pt x="0" y="645"/>
                  </a:lnTo>
                  <a:lnTo>
                    <a:pt x="5" y="656"/>
                  </a:lnTo>
                  <a:lnTo>
                    <a:pt x="5" y="667"/>
                  </a:lnTo>
                  <a:lnTo>
                    <a:pt x="5" y="677"/>
                  </a:lnTo>
                  <a:lnTo>
                    <a:pt x="11" y="688"/>
                  </a:lnTo>
                  <a:lnTo>
                    <a:pt x="16" y="699"/>
                  </a:lnTo>
                  <a:lnTo>
                    <a:pt x="16" y="709"/>
                  </a:lnTo>
                  <a:lnTo>
                    <a:pt x="21" y="720"/>
                  </a:lnTo>
                  <a:lnTo>
                    <a:pt x="27" y="731"/>
                  </a:lnTo>
                  <a:lnTo>
                    <a:pt x="32" y="741"/>
                  </a:lnTo>
                  <a:lnTo>
                    <a:pt x="43" y="752"/>
                  </a:lnTo>
                  <a:lnTo>
                    <a:pt x="48" y="763"/>
                  </a:lnTo>
                  <a:lnTo>
                    <a:pt x="53" y="773"/>
                  </a:lnTo>
                  <a:lnTo>
                    <a:pt x="59" y="779"/>
                  </a:lnTo>
                  <a:lnTo>
                    <a:pt x="69" y="789"/>
                  </a:lnTo>
                  <a:lnTo>
                    <a:pt x="75" y="800"/>
                  </a:lnTo>
                  <a:lnTo>
                    <a:pt x="80" y="805"/>
                  </a:lnTo>
                  <a:lnTo>
                    <a:pt x="85" y="816"/>
                  </a:lnTo>
                  <a:lnTo>
                    <a:pt x="96" y="821"/>
                  </a:lnTo>
                  <a:lnTo>
                    <a:pt x="101" y="827"/>
                  </a:lnTo>
                  <a:lnTo>
                    <a:pt x="107" y="832"/>
                  </a:lnTo>
                  <a:lnTo>
                    <a:pt x="117" y="837"/>
                  </a:lnTo>
                  <a:lnTo>
                    <a:pt x="123" y="843"/>
                  </a:lnTo>
                  <a:lnTo>
                    <a:pt x="128" y="848"/>
                  </a:lnTo>
                  <a:lnTo>
                    <a:pt x="139" y="853"/>
                  </a:lnTo>
                  <a:lnTo>
                    <a:pt x="144" y="859"/>
                  </a:lnTo>
                  <a:lnTo>
                    <a:pt x="149" y="859"/>
                  </a:lnTo>
                  <a:lnTo>
                    <a:pt x="155" y="864"/>
                  </a:lnTo>
                  <a:lnTo>
                    <a:pt x="166" y="869"/>
                  </a:lnTo>
                  <a:lnTo>
                    <a:pt x="171" y="875"/>
                  </a:lnTo>
                  <a:lnTo>
                    <a:pt x="182" y="880"/>
                  </a:lnTo>
                  <a:lnTo>
                    <a:pt x="187" y="885"/>
                  </a:lnTo>
                  <a:lnTo>
                    <a:pt x="192" y="891"/>
                  </a:lnTo>
                  <a:lnTo>
                    <a:pt x="203" y="896"/>
                  </a:lnTo>
                  <a:lnTo>
                    <a:pt x="208" y="907"/>
                  </a:lnTo>
                  <a:lnTo>
                    <a:pt x="219" y="912"/>
                  </a:lnTo>
                  <a:lnTo>
                    <a:pt x="224" y="923"/>
                  </a:lnTo>
                  <a:lnTo>
                    <a:pt x="235" y="928"/>
                  </a:lnTo>
                  <a:lnTo>
                    <a:pt x="240" y="939"/>
                  </a:lnTo>
                  <a:lnTo>
                    <a:pt x="251" y="949"/>
                  </a:lnTo>
                  <a:lnTo>
                    <a:pt x="256" y="960"/>
                  </a:lnTo>
                  <a:lnTo>
                    <a:pt x="267" y="971"/>
                  </a:lnTo>
                  <a:lnTo>
                    <a:pt x="272" y="981"/>
                  </a:lnTo>
                  <a:lnTo>
                    <a:pt x="283" y="992"/>
                  </a:lnTo>
                  <a:lnTo>
                    <a:pt x="294" y="1003"/>
                  </a:lnTo>
                  <a:lnTo>
                    <a:pt x="299" y="1013"/>
                  </a:lnTo>
                  <a:lnTo>
                    <a:pt x="310" y="1019"/>
                  </a:lnTo>
                  <a:lnTo>
                    <a:pt x="320" y="1029"/>
                  </a:lnTo>
                  <a:lnTo>
                    <a:pt x="326" y="1035"/>
                  </a:lnTo>
                  <a:lnTo>
                    <a:pt x="337" y="1045"/>
                  </a:lnTo>
                  <a:lnTo>
                    <a:pt x="347" y="1051"/>
                  </a:lnTo>
                  <a:lnTo>
                    <a:pt x="358" y="1056"/>
                  </a:lnTo>
                  <a:lnTo>
                    <a:pt x="369" y="1061"/>
                  </a:lnTo>
                  <a:lnTo>
                    <a:pt x="379" y="1067"/>
                  </a:lnTo>
                  <a:lnTo>
                    <a:pt x="390" y="1072"/>
                  </a:lnTo>
                  <a:lnTo>
                    <a:pt x="401" y="1072"/>
                  </a:lnTo>
                  <a:lnTo>
                    <a:pt x="411" y="1077"/>
                  </a:lnTo>
                  <a:lnTo>
                    <a:pt x="422" y="1077"/>
                  </a:lnTo>
                  <a:lnTo>
                    <a:pt x="433" y="1083"/>
                  </a:lnTo>
                  <a:lnTo>
                    <a:pt x="443" y="1083"/>
                  </a:lnTo>
                  <a:lnTo>
                    <a:pt x="454" y="1083"/>
                  </a:lnTo>
                  <a:lnTo>
                    <a:pt x="465" y="1083"/>
                  </a:lnTo>
                  <a:lnTo>
                    <a:pt x="475" y="1083"/>
                  </a:lnTo>
                  <a:lnTo>
                    <a:pt x="486" y="1083"/>
                  </a:lnTo>
                  <a:lnTo>
                    <a:pt x="497" y="1083"/>
                  </a:lnTo>
                  <a:lnTo>
                    <a:pt x="508" y="1083"/>
                  </a:lnTo>
                  <a:lnTo>
                    <a:pt x="518" y="1077"/>
                  </a:lnTo>
                  <a:lnTo>
                    <a:pt x="529" y="1077"/>
                  </a:lnTo>
                  <a:lnTo>
                    <a:pt x="540" y="1077"/>
                  </a:lnTo>
                  <a:lnTo>
                    <a:pt x="545" y="1072"/>
                  </a:lnTo>
                  <a:lnTo>
                    <a:pt x="556" y="1072"/>
                  </a:lnTo>
                  <a:lnTo>
                    <a:pt x="566" y="1067"/>
                  </a:lnTo>
                  <a:lnTo>
                    <a:pt x="577" y="1061"/>
                  </a:lnTo>
                  <a:lnTo>
                    <a:pt x="582" y="1056"/>
                  </a:lnTo>
                  <a:lnTo>
                    <a:pt x="593" y="1056"/>
                  </a:lnTo>
                  <a:lnTo>
                    <a:pt x="598" y="1051"/>
                  </a:lnTo>
                  <a:lnTo>
                    <a:pt x="609" y="1045"/>
                  </a:lnTo>
                  <a:lnTo>
                    <a:pt x="614" y="1040"/>
                  </a:lnTo>
                  <a:lnTo>
                    <a:pt x="625" y="1035"/>
                  </a:lnTo>
                  <a:lnTo>
                    <a:pt x="630" y="1029"/>
                  </a:lnTo>
                  <a:lnTo>
                    <a:pt x="636" y="1024"/>
                  </a:lnTo>
                  <a:lnTo>
                    <a:pt x="641" y="1019"/>
                  </a:lnTo>
                  <a:lnTo>
                    <a:pt x="646" y="1013"/>
                  </a:lnTo>
                  <a:lnTo>
                    <a:pt x="652" y="1003"/>
                  </a:lnTo>
                  <a:lnTo>
                    <a:pt x="657" y="997"/>
                  </a:lnTo>
                  <a:lnTo>
                    <a:pt x="662" y="992"/>
                  </a:lnTo>
                  <a:lnTo>
                    <a:pt x="668" y="987"/>
                  </a:lnTo>
                  <a:lnTo>
                    <a:pt x="673" y="981"/>
                  </a:lnTo>
                  <a:lnTo>
                    <a:pt x="673" y="971"/>
                  </a:lnTo>
                  <a:lnTo>
                    <a:pt x="679" y="965"/>
                  </a:lnTo>
                  <a:lnTo>
                    <a:pt x="679" y="960"/>
                  </a:lnTo>
                  <a:lnTo>
                    <a:pt x="684" y="955"/>
                  </a:lnTo>
                  <a:lnTo>
                    <a:pt x="684" y="944"/>
                  </a:lnTo>
                  <a:lnTo>
                    <a:pt x="684" y="939"/>
                  </a:lnTo>
                  <a:lnTo>
                    <a:pt x="689" y="928"/>
                  </a:lnTo>
                  <a:lnTo>
                    <a:pt x="689" y="923"/>
                  </a:lnTo>
                  <a:lnTo>
                    <a:pt x="689" y="912"/>
                  </a:lnTo>
                  <a:lnTo>
                    <a:pt x="689" y="907"/>
                  </a:lnTo>
                  <a:lnTo>
                    <a:pt x="689" y="896"/>
                  </a:lnTo>
                  <a:lnTo>
                    <a:pt x="689" y="891"/>
                  </a:lnTo>
                  <a:lnTo>
                    <a:pt x="689" y="880"/>
                  </a:lnTo>
                  <a:lnTo>
                    <a:pt x="689" y="875"/>
                  </a:lnTo>
                  <a:lnTo>
                    <a:pt x="684" y="864"/>
                  </a:lnTo>
                  <a:lnTo>
                    <a:pt x="684" y="853"/>
                  </a:lnTo>
                  <a:lnTo>
                    <a:pt x="684" y="848"/>
                  </a:lnTo>
                  <a:lnTo>
                    <a:pt x="679" y="837"/>
                  </a:lnTo>
                  <a:lnTo>
                    <a:pt x="679" y="827"/>
                  </a:lnTo>
                  <a:lnTo>
                    <a:pt x="673" y="816"/>
                  </a:lnTo>
                  <a:lnTo>
                    <a:pt x="673" y="811"/>
                  </a:lnTo>
                  <a:lnTo>
                    <a:pt x="668" y="800"/>
                  </a:lnTo>
                  <a:lnTo>
                    <a:pt x="668" y="789"/>
                  </a:lnTo>
                  <a:lnTo>
                    <a:pt x="662" y="784"/>
                  </a:lnTo>
                  <a:lnTo>
                    <a:pt x="657" y="773"/>
                  </a:lnTo>
                  <a:lnTo>
                    <a:pt x="657" y="768"/>
                  </a:lnTo>
                  <a:lnTo>
                    <a:pt x="652" y="757"/>
                  </a:lnTo>
                  <a:lnTo>
                    <a:pt x="646" y="747"/>
                  </a:lnTo>
                  <a:lnTo>
                    <a:pt x="646" y="741"/>
                  </a:lnTo>
                  <a:lnTo>
                    <a:pt x="641" y="731"/>
                  </a:lnTo>
                  <a:lnTo>
                    <a:pt x="636" y="725"/>
                  </a:lnTo>
                  <a:lnTo>
                    <a:pt x="630" y="720"/>
                  </a:lnTo>
                  <a:lnTo>
                    <a:pt x="630" y="709"/>
                  </a:lnTo>
                  <a:lnTo>
                    <a:pt x="625" y="704"/>
                  </a:lnTo>
                  <a:lnTo>
                    <a:pt x="620" y="693"/>
                  </a:lnTo>
                  <a:lnTo>
                    <a:pt x="614" y="688"/>
                  </a:lnTo>
                  <a:lnTo>
                    <a:pt x="614" y="683"/>
                  </a:lnTo>
                  <a:lnTo>
                    <a:pt x="609" y="672"/>
                  </a:lnTo>
                  <a:lnTo>
                    <a:pt x="609" y="667"/>
                  </a:lnTo>
                  <a:lnTo>
                    <a:pt x="604" y="656"/>
                  </a:lnTo>
                  <a:lnTo>
                    <a:pt x="604" y="651"/>
                  </a:lnTo>
                  <a:lnTo>
                    <a:pt x="604" y="645"/>
                  </a:lnTo>
                  <a:lnTo>
                    <a:pt x="598" y="635"/>
                  </a:lnTo>
                  <a:lnTo>
                    <a:pt x="598" y="629"/>
                  </a:lnTo>
                  <a:lnTo>
                    <a:pt x="598" y="619"/>
                  </a:lnTo>
                  <a:lnTo>
                    <a:pt x="598" y="613"/>
                  </a:lnTo>
                  <a:lnTo>
                    <a:pt x="598" y="608"/>
                  </a:lnTo>
                  <a:lnTo>
                    <a:pt x="604" y="597"/>
                  </a:lnTo>
                  <a:lnTo>
                    <a:pt x="604" y="592"/>
                  </a:lnTo>
                  <a:lnTo>
                    <a:pt x="604" y="581"/>
                  </a:lnTo>
                  <a:lnTo>
                    <a:pt x="609" y="576"/>
                  </a:lnTo>
                  <a:lnTo>
                    <a:pt x="609" y="565"/>
                  </a:lnTo>
                  <a:lnTo>
                    <a:pt x="614" y="560"/>
                  </a:lnTo>
                  <a:lnTo>
                    <a:pt x="614" y="555"/>
                  </a:lnTo>
                  <a:lnTo>
                    <a:pt x="620" y="544"/>
                  </a:lnTo>
                  <a:lnTo>
                    <a:pt x="625" y="539"/>
                  </a:lnTo>
                  <a:lnTo>
                    <a:pt x="625" y="533"/>
                  </a:lnTo>
                  <a:lnTo>
                    <a:pt x="630" y="523"/>
                  </a:lnTo>
                  <a:lnTo>
                    <a:pt x="636" y="517"/>
                  </a:lnTo>
                  <a:lnTo>
                    <a:pt x="641" y="512"/>
                  </a:lnTo>
                  <a:lnTo>
                    <a:pt x="646" y="507"/>
                  </a:lnTo>
                  <a:lnTo>
                    <a:pt x="652" y="501"/>
                  </a:lnTo>
                  <a:lnTo>
                    <a:pt x="657" y="491"/>
                  </a:lnTo>
                  <a:lnTo>
                    <a:pt x="662" y="485"/>
                  </a:lnTo>
                  <a:lnTo>
                    <a:pt x="673" y="480"/>
                  </a:lnTo>
                  <a:lnTo>
                    <a:pt x="679" y="475"/>
                  </a:lnTo>
                  <a:lnTo>
                    <a:pt x="684" y="469"/>
                  </a:lnTo>
                  <a:lnTo>
                    <a:pt x="689" y="464"/>
                  </a:lnTo>
                  <a:lnTo>
                    <a:pt x="700" y="459"/>
                  </a:lnTo>
                  <a:lnTo>
                    <a:pt x="705" y="448"/>
                  </a:lnTo>
                  <a:lnTo>
                    <a:pt x="711" y="443"/>
                  </a:lnTo>
                  <a:lnTo>
                    <a:pt x="716" y="432"/>
                  </a:lnTo>
                  <a:lnTo>
                    <a:pt x="716" y="427"/>
                  </a:lnTo>
                  <a:lnTo>
                    <a:pt x="721" y="416"/>
                  </a:lnTo>
                  <a:lnTo>
                    <a:pt x="727" y="411"/>
                  </a:lnTo>
                  <a:lnTo>
                    <a:pt x="727" y="400"/>
                  </a:lnTo>
                  <a:lnTo>
                    <a:pt x="732" y="389"/>
                  </a:lnTo>
                  <a:lnTo>
                    <a:pt x="732" y="379"/>
                  </a:lnTo>
                  <a:lnTo>
                    <a:pt x="737" y="368"/>
                  </a:lnTo>
                  <a:lnTo>
                    <a:pt x="737" y="357"/>
                  </a:lnTo>
                  <a:lnTo>
                    <a:pt x="737" y="347"/>
                  </a:lnTo>
                  <a:lnTo>
                    <a:pt x="737" y="336"/>
                  </a:lnTo>
                  <a:lnTo>
                    <a:pt x="743" y="320"/>
                  </a:lnTo>
                  <a:lnTo>
                    <a:pt x="743" y="309"/>
                  </a:lnTo>
                  <a:lnTo>
                    <a:pt x="737" y="299"/>
                  </a:lnTo>
                  <a:lnTo>
                    <a:pt x="737" y="288"/>
                  </a:lnTo>
                  <a:lnTo>
                    <a:pt x="737" y="277"/>
                  </a:lnTo>
                  <a:lnTo>
                    <a:pt x="737" y="267"/>
                  </a:lnTo>
                  <a:lnTo>
                    <a:pt x="737" y="256"/>
                  </a:lnTo>
                  <a:lnTo>
                    <a:pt x="732" y="245"/>
                  </a:lnTo>
                  <a:lnTo>
                    <a:pt x="732" y="235"/>
                  </a:lnTo>
                  <a:lnTo>
                    <a:pt x="727" y="224"/>
                  </a:lnTo>
                  <a:lnTo>
                    <a:pt x="727" y="213"/>
                  </a:lnTo>
                  <a:lnTo>
                    <a:pt x="721" y="208"/>
                  </a:lnTo>
                  <a:lnTo>
                    <a:pt x="716" y="197"/>
                  </a:lnTo>
                  <a:lnTo>
                    <a:pt x="711" y="192"/>
                  </a:lnTo>
                  <a:lnTo>
                    <a:pt x="705" y="181"/>
                  </a:lnTo>
                  <a:lnTo>
                    <a:pt x="705" y="176"/>
                  </a:lnTo>
                  <a:lnTo>
                    <a:pt x="700" y="165"/>
                  </a:lnTo>
                  <a:lnTo>
                    <a:pt x="695" y="160"/>
                  </a:lnTo>
                  <a:lnTo>
                    <a:pt x="689" y="155"/>
                  </a:lnTo>
                  <a:lnTo>
                    <a:pt x="684" y="144"/>
                  </a:lnTo>
                  <a:lnTo>
                    <a:pt x="679" y="139"/>
                  </a:lnTo>
                  <a:lnTo>
                    <a:pt x="673" y="128"/>
                  </a:lnTo>
                  <a:lnTo>
                    <a:pt x="668" y="123"/>
                  </a:lnTo>
                  <a:lnTo>
                    <a:pt x="662" y="117"/>
                  </a:lnTo>
                  <a:lnTo>
                    <a:pt x="657" y="107"/>
                  </a:lnTo>
                  <a:lnTo>
                    <a:pt x="652" y="101"/>
                  </a:lnTo>
                  <a:lnTo>
                    <a:pt x="652" y="96"/>
                  </a:lnTo>
                  <a:lnTo>
                    <a:pt x="646" y="85"/>
                  </a:lnTo>
                  <a:lnTo>
                    <a:pt x="641" y="80"/>
                  </a:lnTo>
                  <a:lnTo>
                    <a:pt x="636" y="75"/>
                  </a:lnTo>
                  <a:lnTo>
                    <a:pt x="636" y="64"/>
                  </a:lnTo>
                  <a:lnTo>
                    <a:pt x="630" y="59"/>
                  </a:lnTo>
                  <a:lnTo>
                    <a:pt x="625" y="53"/>
                  </a:lnTo>
                  <a:lnTo>
                    <a:pt x="620" y="48"/>
                  </a:lnTo>
                  <a:lnTo>
                    <a:pt x="620" y="37"/>
                  </a:lnTo>
                  <a:lnTo>
                    <a:pt x="614" y="32"/>
                  </a:lnTo>
                  <a:lnTo>
                    <a:pt x="609" y="27"/>
                  </a:lnTo>
                  <a:lnTo>
                    <a:pt x="604" y="27"/>
                  </a:lnTo>
                  <a:lnTo>
                    <a:pt x="598" y="21"/>
                  </a:lnTo>
                  <a:lnTo>
                    <a:pt x="593" y="16"/>
                  </a:lnTo>
                  <a:lnTo>
                    <a:pt x="588" y="11"/>
                  </a:lnTo>
                  <a:lnTo>
                    <a:pt x="582" y="11"/>
                  </a:lnTo>
                  <a:lnTo>
                    <a:pt x="577" y="5"/>
                  </a:lnTo>
                  <a:lnTo>
                    <a:pt x="572" y="5"/>
                  </a:lnTo>
                  <a:lnTo>
                    <a:pt x="566" y="0"/>
                  </a:lnTo>
                  <a:lnTo>
                    <a:pt x="561" y="0"/>
                  </a:lnTo>
                  <a:lnTo>
                    <a:pt x="550" y="0"/>
                  </a:lnTo>
                  <a:lnTo>
                    <a:pt x="545" y="0"/>
                  </a:lnTo>
                  <a:lnTo>
                    <a:pt x="540" y="0"/>
                  </a:lnTo>
                  <a:lnTo>
                    <a:pt x="534" y="0"/>
                  </a:lnTo>
                  <a:lnTo>
                    <a:pt x="524" y="0"/>
                  </a:lnTo>
                  <a:lnTo>
                    <a:pt x="518" y="0"/>
                  </a:lnTo>
                  <a:lnTo>
                    <a:pt x="513" y="0"/>
                  </a:lnTo>
                  <a:lnTo>
                    <a:pt x="508" y="0"/>
                  </a:lnTo>
                  <a:lnTo>
                    <a:pt x="502" y="5"/>
                  </a:lnTo>
                  <a:lnTo>
                    <a:pt x="497" y="5"/>
                  </a:lnTo>
                  <a:lnTo>
                    <a:pt x="491" y="5"/>
                  </a:lnTo>
                  <a:lnTo>
                    <a:pt x="486" y="5"/>
                  </a:lnTo>
                  <a:lnTo>
                    <a:pt x="481" y="11"/>
                  </a:lnTo>
                  <a:lnTo>
                    <a:pt x="475" y="11"/>
                  </a:lnTo>
                  <a:lnTo>
                    <a:pt x="470" y="11"/>
                  </a:lnTo>
                  <a:lnTo>
                    <a:pt x="465" y="16"/>
                  </a:lnTo>
                  <a:lnTo>
                    <a:pt x="459" y="21"/>
                  </a:lnTo>
                  <a:lnTo>
                    <a:pt x="454" y="27"/>
                  </a:lnTo>
                  <a:lnTo>
                    <a:pt x="449" y="27"/>
                  </a:lnTo>
                  <a:lnTo>
                    <a:pt x="449" y="32"/>
                  </a:lnTo>
                  <a:lnTo>
                    <a:pt x="443" y="32"/>
                  </a:lnTo>
                  <a:lnTo>
                    <a:pt x="443" y="37"/>
                  </a:lnTo>
                  <a:lnTo>
                    <a:pt x="438" y="37"/>
                  </a:lnTo>
                  <a:lnTo>
                    <a:pt x="449" y="43"/>
                  </a:lnTo>
                  <a:close/>
                </a:path>
              </a:pathLst>
            </a:custGeom>
            <a:solidFill>
              <a:srgbClr val="3399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546" name="Google Shape;546;p46"/>
            <p:cNvSpPr/>
            <p:nvPr/>
          </p:nvSpPr>
          <p:spPr>
            <a:xfrm>
              <a:off x="4739" y="705"/>
              <a:ext cx="652" cy="941"/>
            </a:xfrm>
            <a:custGeom>
              <a:rect b="b" l="l" r="r" t="t"/>
              <a:pathLst>
                <a:path extrusionOk="0" h="1083" w="743">
                  <a:moveTo>
                    <a:pt x="449" y="43"/>
                  </a:moveTo>
                  <a:lnTo>
                    <a:pt x="427" y="48"/>
                  </a:lnTo>
                  <a:lnTo>
                    <a:pt x="385" y="59"/>
                  </a:lnTo>
                  <a:lnTo>
                    <a:pt x="347" y="69"/>
                  </a:lnTo>
                  <a:lnTo>
                    <a:pt x="315" y="80"/>
                  </a:lnTo>
                  <a:lnTo>
                    <a:pt x="283" y="91"/>
                  </a:lnTo>
                  <a:lnTo>
                    <a:pt x="251" y="101"/>
                  </a:lnTo>
                  <a:lnTo>
                    <a:pt x="224" y="112"/>
                  </a:lnTo>
                  <a:lnTo>
                    <a:pt x="198" y="123"/>
                  </a:lnTo>
                  <a:lnTo>
                    <a:pt x="176" y="133"/>
                  </a:lnTo>
                  <a:lnTo>
                    <a:pt x="155" y="144"/>
                  </a:lnTo>
                  <a:lnTo>
                    <a:pt x="133" y="155"/>
                  </a:lnTo>
                  <a:lnTo>
                    <a:pt x="117" y="165"/>
                  </a:lnTo>
                  <a:lnTo>
                    <a:pt x="107" y="181"/>
                  </a:lnTo>
                  <a:lnTo>
                    <a:pt x="96" y="192"/>
                  </a:lnTo>
                  <a:lnTo>
                    <a:pt x="85" y="203"/>
                  </a:lnTo>
                  <a:lnTo>
                    <a:pt x="80" y="213"/>
                  </a:lnTo>
                  <a:lnTo>
                    <a:pt x="80" y="229"/>
                  </a:lnTo>
                  <a:lnTo>
                    <a:pt x="75" y="240"/>
                  </a:lnTo>
                  <a:lnTo>
                    <a:pt x="75" y="251"/>
                  </a:lnTo>
                  <a:lnTo>
                    <a:pt x="69" y="261"/>
                  </a:lnTo>
                  <a:lnTo>
                    <a:pt x="64" y="277"/>
                  </a:lnTo>
                  <a:lnTo>
                    <a:pt x="64" y="288"/>
                  </a:lnTo>
                  <a:lnTo>
                    <a:pt x="64" y="299"/>
                  </a:lnTo>
                  <a:lnTo>
                    <a:pt x="59" y="309"/>
                  </a:lnTo>
                  <a:lnTo>
                    <a:pt x="59" y="320"/>
                  </a:lnTo>
                  <a:lnTo>
                    <a:pt x="53" y="331"/>
                  </a:lnTo>
                  <a:lnTo>
                    <a:pt x="53" y="341"/>
                  </a:lnTo>
                  <a:lnTo>
                    <a:pt x="53" y="357"/>
                  </a:lnTo>
                  <a:lnTo>
                    <a:pt x="48" y="368"/>
                  </a:lnTo>
                  <a:lnTo>
                    <a:pt x="48" y="379"/>
                  </a:lnTo>
                  <a:lnTo>
                    <a:pt x="48" y="389"/>
                  </a:lnTo>
                  <a:lnTo>
                    <a:pt x="48" y="400"/>
                  </a:lnTo>
                  <a:lnTo>
                    <a:pt x="43" y="405"/>
                  </a:lnTo>
                  <a:lnTo>
                    <a:pt x="43" y="416"/>
                  </a:lnTo>
                  <a:lnTo>
                    <a:pt x="43" y="427"/>
                  </a:lnTo>
                  <a:lnTo>
                    <a:pt x="43" y="437"/>
                  </a:lnTo>
                  <a:lnTo>
                    <a:pt x="37" y="448"/>
                  </a:lnTo>
                  <a:lnTo>
                    <a:pt x="37" y="459"/>
                  </a:lnTo>
                  <a:lnTo>
                    <a:pt x="37" y="469"/>
                  </a:lnTo>
                  <a:lnTo>
                    <a:pt x="32" y="480"/>
                  </a:lnTo>
                  <a:lnTo>
                    <a:pt x="32" y="491"/>
                  </a:lnTo>
                  <a:lnTo>
                    <a:pt x="27" y="501"/>
                  </a:lnTo>
                  <a:lnTo>
                    <a:pt x="27" y="512"/>
                  </a:lnTo>
                  <a:lnTo>
                    <a:pt x="27" y="523"/>
                  </a:lnTo>
                  <a:lnTo>
                    <a:pt x="21" y="533"/>
                  </a:lnTo>
                  <a:lnTo>
                    <a:pt x="16" y="544"/>
                  </a:lnTo>
                  <a:lnTo>
                    <a:pt x="16" y="555"/>
                  </a:lnTo>
                  <a:lnTo>
                    <a:pt x="11" y="565"/>
                  </a:lnTo>
                  <a:lnTo>
                    <a:pt x="11" y="581"/>
                  </a:lnTo>
                  <a:lnTo>
                    <a:pt x="5" y="592"/>
                  </a:lnTo>
                  <a:lnTo>
                    <a:pt x="5" y="603"/>
                  </a:lnTo>
                  <a:lnTo>
                    <a:pt x="5" y="613"/>
                  </a:lnTo>
                  <a:lnTo>
                    <a:pt x="0" y="624"/>
                  </a:lnTo>
                  <a:lnTo>
                    <a:pt x="0" y="635"/>
                  </a:lnTo>
                  <a:lnTo>
                    <a:pt x="0" y="645"/>
                  </a:lnTo>
                  <a:lnTo>
                    <a:pt x="5" y="656"/>
                  </a:lnTo>
                  <a:lnTo>
                    <a:pt x="5" y="667"/>
                  </a:lnTo>
                  <a:lnTo>
                    <a:pt x="5" y="677"/>
                  </a:lnTo>
                  <a:lnTo>
                    <a:pt x="11" y="688"/>
                  </a:lnTo>
                  <a:lnTo>
                    <a:pt x="16" y="699"/>
                  </a:lnTo>
                  <a:lnTo>
                    <a:pt x="16" y="709"/>
                  </a:lnTo>
                  <a:lnTo>
                    <a:pt x="21" y="720"/>
                  </a:lnTo>
                  <a:lnTo>
                    <a:pt x="27" y="731"/>
                  </a:lnTo>
                  <a:lnTo>
                    <a:pt x="32" y="741"/>
                  </a:lnTo>
                  <a:lnTo>
                    <a:pt x="43" y="752"/>
                  </a:lnTo>
                  <a:lnTo>
                    <a:pt x="48" y="763"/>
                  </a:lnTo>
                  <a:lnTo>
                    <a:pt x="53" y="773"/>
                  </a:lnTo>
                  <a:lnTo>
                    <a:pt x="59" y="779"/>
                  </a:lnTo>
                  <a:lnTo>
                    <a:pt x="69" y="789"/>
                  </a:lnTo>
                  <a:lnTo>
                    <a:pt x="75" y="800"/>
                  </a:lnTo>
                  <a:lnTo>
                    <a:pt x="80" y="805"/>
                  </a:lnTo>
                  <a:lnTo>
                    <a:pt x="85" y="816"/>
                  </a:lnTo>
                  <a:lnTo>
                    <a:pt x="96" y="821"/>
                  </a:lnTo>
                  <a:lnTo>
                    <a:pt x="101" y="827"/>
                  </a:lnTo>
                  <a:lnTo>
                    <a:pt x="107" y="832"/>
                  </a:lnTo>
                  <a:lnTo>
                    <a:pt x="117" y="837"/>
                  </a:lnTo>
                  <a:lnTo>
                    <a:pt x="123" y="843"/>
                  </a:lnTo>
                  <a:lnTo>
                    <a:pt x="128" y="848"/>
                  </a:lnTo>
                  <a:lnTo>
                    <a:pt x="139" y="853"/>
                  </a:lnTo>
                  <a:lnTo>
                    <a:pt x="144" y="859"/>
                  </a:lnTo>
                  <a:lnTo>
                    <a:pt x="149" y="859"/>
                  </a:lnTo>
                  <a:lnTo>
                    <a:pt x="155" y="864"/>
                  </a:lnTo>
                  <a:lnTo>
                    <a:pt x="166" y="869"/>
                  </a:lnTo>
                  <a:lnTo>
                    <a:pt x="171" y="875"/>
                  </a:lnTo>
                  <a:lnTo>
                    <a:pt x="182" y="880"/>
                  </a:lnTo>
                  <a:lnTo>
                    <a:pt x="187" y="885"/>
                  </a:lnTo>
                  <a:lnTo>
                    <a:pt x="192" y="891"/>
                  </a:lnTo>
                  <a:lnTo>
                    <a:pt x="203" y="896"/>
                  </a:lnTo>
                  <a:lnTo>
                    <a:pt x="208" y="907"/>
                  </a:lnTo>
                  <a:lnTo>
                    <a:pt x="219" y="912"/>
                  </a:lnTo>
                  <a:lnTo>
                    <a:pt x="224" y="923"/>
                  </a:lnTo>
                  <a:lnTo>
                    <a:pt x="235" y="928"/>
                  </a:lnTo>
                  <a:lnTo>
                    <a:pt x="240" y="939"/>
                  </a:lnTo>
                  <a:lnTo>
                    <a:pt x="251" y="949"/>
                  </a:lnTo>
                  <a:lnTo>
                    <a:pt x="256" y="960"/>
                  </a:lnTo>
                  <a:lnTo>
                    <a:pt x="267" y="971"/>
                  </a:lnTo>
                  <a:lnTo>
                    <a:pt x="272" y="981"/>
                  </a:lnTo>
                  <a:lnTo>
                    <a:pt x="283" y="992"/>
                  </a:lnTo>
                  <a:lnTo>
                    <a:pt x="294" y="1003"/>
                  </a:lnTo>
                  <a:lnTo>
                    <a:pt x="299" y="1013"/>
                  </a:lnTo>
                  <a:lnTo>
                    <a:pt x="310" y="1019"/>
                  </a:lnTo>
                  <a:lnTo>
                    <a:pt x="320" y="1029"/>
                  </a:lnTo>
                  <a:lnTo>
                    <a:pt x="326" y="1035"/>
                  </a:lnTo>
                  <a:lnTo>
                    <a:pt x="337" y="1045"/>
                  </a:lnTo>
                  <a:lnTo>
                    <a:pt x="347" y="1051"/>
                  </a:lnTo>
                  <a:lnTo>
                    <a:pt x="358" y="1056"/>
                  </a:lnTo>
                  <a:lnTo>
                    <a:pt x="369" y="1061"/>
                  </a:lnTo>
                  <a:lnTo>
                    <a:pt x="379" y="1067"/>
                  </a:lnTo>
                  <a:lnTo>
                    <a:pt x="390" y="1072"/>
                  </a:lnTo>
                  <a:lnTo>
                    <a:pt x="401" y="1072"/>
                  </a:lnTo>
                  <a:lnTo>
                    <a:pt x="411" y="1077"/>
                  </a:lnTo>
                  <a:lnTo>
                    <a:pt x="422" y="1077"/>
                  </a:lnTo>
                  <a:lnTo>
                    <a:pt x="433" y="1083"/>
                  </a:lnTo>
                  <a:lnTo>
                    <a:pt x="443" y="1083"/>
                  </a:lnTo>
                  <a:lnTo>
                    <a:pt x="454" y="1083"/>
                  </a:lnTo>
                  <a:lnTo>
                    <a:pt x="465" y="1083"/>
                  </a:lnTo>
                  <a:lnTo>
                    <a:pt x="475" y="1083"/>
                  </a:lnTo>
                  <a:lnTo>
                    <a:pt x="486" y="1083"/>
                  </a:lnTo>
                  <a:lnTo>
                    <a:pt x="497" y="1083"/>
                  </a:lnTo>
                  <a:lnTo>
                    <a:pt x="508" y="1083"/>
                  </a:lnTo>
                  <a:lnTo>
                    <a:pt x="518" y="1077"/>
                  </a:lnTo>
                  <a:lnTo>
                    <a:pt x="529" y="1077"/>
                  </a:lnTo>
                  <a:lnTo>
                    <a:pt x="540" y="1077"/>
                  </a:lnTo>
                  <a:lnTo>
                    <a:pt x="545" y="1072"/>
                  </a:lnTo>
                  <a:lnTo>
                    <a:pt x="556" y="1072"/>
                  </a:lnTo>
                  <a:lnTo>
                    <a:pt x="566" y="1067"/>
                  </a:lnTo>
                  <a:lnTo>
                    <a:pt x="577" y="1061"/>
                  </a:lnTo>
                  <a:lnTo>
                    <a:pt x="582" y="1056"/>
                  </a:lnTo>
                  <a:lnTo>
                    <a:pt x="593" y="1056"/>
                  </a:lnTo>
                  <a:lnTo>
                    <a:pt x="598" y="1051"/>
                  </a:lnTo>
                  <a:lnTo>
                    <a:pt x="609" y="1045"/>
                  </a:lnTo>
                  <a:lnTo>
                    <a:pt x="614" y="1040"/>
                  </a:lnTo>
                  <a:lnTo>
                    <a:pt x="625" y="1035"/>
                  </a:lnTo>
                  <a:lnTo>
                    <a:pt x="630" y="1029"/>
                  </a:lnTo>
                  <a:lnTo>
                    <a:pt x="636" y="1024"/>
                  </a:lnTo>
                  <a:lnTo>
                    <a:pt x="641" y="1019"/>
                  </a:lnTo>
                  <a:lnTo>
                    <a:pt x="646" y="1013"/>
                  </a:lnTo>
                  <a:lnTo>
                    <a:pt x="652" y="1003"/>
                  </a:lnTo>
                  <a:lnTo>
                    <a:pt x="657" y="997"/>
                  </a:lnTo>
                  <a:lnTo>
                    <a:pt x="662" y="992"/>
                  </a:lnTo>
                  <a:lnTo>
                    <a:pt x="668" y="987"/>
                  </a:lnTo>
                  <a:lnTo>
                    <a:pt x="673" y="981"/>
                  </a:lnTo>
                  <a:lnTo>
                    <a:pt x="673" y="971"/>
                  </a:lnTo>
                  <a:lnTo>
                    <a:pt x="679" y="965"/>
                  </a:lnTo>
                  <a:lnTo>
                    <a:pt x="679" y="960"/>
                  </a:lnTo>
                  <a:lnTo>
                    <a:pt x="684" y="955"/>
                  </a:lnTo>
                  <a:lnTo>
                    <a:pt x="684" y="944"/>
                  </a:lnTo>
                  <a:lnTo>
                    <a:pt x="684" y="939"/>
                  </a:lnTo>
                  <a:lnTo>
                    <a:pt x="689" y="928"/>
                  </a:lnTo>
                  <a:lnTo>
                    <a:pt x="689" y="923"/>
                  </a:lnTo>
                  <a:lnTo>
                    <a:pt x="689" y="912"/>
                  </a:lnTo>
                  <a:lnTo>
                    <a:pt x="689" y="907"/>
                  </a:lnTo>
                  <a:lnTo>
                    <a:pt x="689" y="896"/>
                  </a:lnTo>
                  <a:lnTo>
                    <a:pt x="689" y="891"/>
                  </a:lnTo>
                  <a:lnTo>
                    <a:pt x="689" y="880"/>
                  </a:lnTo>
                  <a:lnTo>
                    <a:pt x="689" y="875"/>
                  </a:lnTo>
                  <a:lnTo>
                    <a:pt x="684" y="864"/>
                  </a:lnTo>
                  <a:lnTo>
                    <a:pt x="684" y="853"/>
                  </a:lnTo>
                  <a:lnTo>
                    <a:pt x="684" y="848"/>
                  </a:lnTo>
                  <a:lnTo>
                    <a:pt x="679" y="837"/>
                  </a:lnTo>
                  <a:lnTo>
                    <a:pt x="679" y="827"/>
                  </a:lnTo>
                  <a:lnTo>
                    <a:pt x="673" y="816"/>
                  </a:lnTo>
                  <a:lnTo>
                    <a:pt x="673" y="811"/>
                  </a:lnTo>
                  <a:lnTo>
                    <a:pt x="668" y="800"/>
                  </a:lnTo>
                  <a:lnTo>
                    <a:pt x="668" y="789"/>
                  </a:lnTo>
                  <a:lnTo>
                    <a:pt x="662" y="784"/>
                  </a:lnTo>
                  <a:lnTo>
                    <a:pt x="657" y="773"/>
                  </a:lnTo>
                  <a:lnTo>
                    <a:pt x="657" y="768"/>
                  </a:lnTo>
                  <a:lnTo>
                    <a:pt x="652" y="757"/>
                  </a:lnTo>
                  <a:lnTo>
                    <a:pt x="646" y="747"/>
                  </a:lnTo>
                  <a:lnTo>
                    <a:pt x="646" y="741"/>
                  </a:lnTo>
                  <a:lnTo>
                    <a:pt x="641" y="731"/>
                  </a:lnTo>
                  <a:lnTo>
                    <a:pt x="636" y="725"/>
                  </a:lnTo>
                  <a:lnTo>
                    <a:pt x="630" y="720"/>
                  </a:lnTo>
                  <a:lnTo>
                    <a:pt x="630" y="709"/>
                  </a:lnTo>
                  <a:lnTo>
                    <a:pt x="625" y="704"/>
                  </a:lnTo>
                  <a:lnTo>
                    <a:pt x="620" y="693"/>
                  </a:lnTo>
                  <a:lnTo>
                    <a:pt x="614" y="688"/>
                  </a:lnTo>
                  <a:lnTo>
                    <a:pt x="614" y="683"/>
                  </a:lnTo>
                  <a:lnTo>
                    <a:pt x="609" y="672"/>
                  </a:lnTo>
                  <a:lnTo>
                    <a:pt x="609" y="667"/>
                  </a:lnTo>
                  <a:lnTo>
                    <a:pt x="604" y="656"/>
                  </a:lnTo>
                  <a:lnTo>
                    <a:pt x="604" y="651"/>
                  </a:lnTo>
                  <a:lnTo>
                    <a:pt x="604" y="645"/>
                  </a:lnTo>
                  <a:lnTo>
                    <a:pt x="598" y="635"/>
                  </a:lnTo>
                  <a:lnTo>
                    <a:pt x="598" y="629"/>
                  </a:lnTo>
                  <a:lnTo>
                    <a:pt x="598" y="619"/>
                  </a:lnTo>
                  <a:lnTo>
                    <a:pt x="598" y="613"/>
                  </a:lnTo>
                  <a:lnTo>
                    <a:pt x="598" y="608"/>
                  </a:lnTo>
                  <a:lnTo>
                    <a:pt x="604" y="597"/>
                  </a:lnTo>
                  <a:lnTo>
                    <a:pt x="604" y="592"/>
                  </a:lnTo>
                  <a:lnTo>
                    <a:pt x="604" y="581"/>
                  </a:lnTo>
                  <a:lnTo>
                    <a:pt x="609" y="576"/>
                  </a:lnTo>
                  <a:lnTo>
                    <a:pt x="609" y="565"/>
                  </a:lnTo>
                  <a:lnTo>
                    <a:pt x="614" y="560"/>
                  </a:lnTo>
                  <a:lnTo>
                    <a:pt x="614" y="555"/>
                  </a:lnTo>
                  <a:lnTo>
                    <a:pt x="620" y="544"/>
                  </a:lnTo>
                  <a:lnTo>
                    <a:pt x="625" y="539"/>
                  </a:lnTo>
                  <a:lnTo>
                    <a:pt x="625" y="533"/>
                  </a:lnTo>
                  <a:lnTo>
                    <a:pt x="630" y="523"/>
                  </a:lnTo>
                  <a:lnTo>
                    <a:pt x="636" y="517"/>
                  </a:lnTo>
                  <a:lnTo>
                    <a:pt x="641" y="512"/>
                  </a:lnTo>
                  <a:lnTo>
                    <a:pt x="646" y="507"/>
                  </a:lnTo>
                  <a:lnTo>
                    <a:pt x="652" y="501"/>
                  </a:lnTo>
                  <a:lnTo>
                    <a:pt x="657" y="491"/>
                  </a:lnTo>
                  <a:lnTo>
                    <a:pt x="662" y="485"/>
                  </a:lnTo>
                  <a:lnTo>
                    <a:pt x="673" y="480"/>
                  </a:lnTo>
                  <a:lnTo>
                    <a:pt x="679" y="475"/>
                  </a:lnTo>
                  <a:lnTo>
                    <a:pt x="684" y="469"/>
                  </a:lnTo>
                  <a:lnTo>
                    <a:pt x="689" y="464"/>
                  </a:lnTo>
                  <a:lnTo>
                    <a:pt x="700" y="459"/>
                  </a:lnTo>
                  <a:lnTo>
                    <a:pt x="705" y="448"/>
                  </a:lnTo>
                  <a:lnTo>
                    <a:pt x="711" y="443"/>
                  </a:lnTo>
                  <a:lnTo>
                    <a:pt x="716" y="432"/>
                  </a:lnTo>
                  <a:lnTo>
                    <a:pt x="716" y="427"/>
                  </a:lnTo>
                  <a:lnTo>
                    <a:pt x="721" y="416"/>
                  </a:lnTo>
                  <a:lnTo>
                    <a:pt x="727" y="411"/>
                  </a:lnTo>
                  <a:lnTo>
                    <a:pt x="727" y="400"/>
                  </a:lnTo>
                  <a:lnTo>
                    <a:pt x="732" y="389"/>
                  </a:lnTo>
                  <a:lnTo>
                    <a:pt x="732" y="379"/>
                  </a:lnTo>
                  <a:lnTo>
                    <a:pt x="737" y="368"/>
                  </a:lnTo>
                  <a:lnTo>
                    <a:pt x="737" y="357"/>
                  </a:lnTo>
                  <a:lnTo>
                    <a:pt x="737" y="347"/>
                  </a:lnTo>
                  <a:lnTo>
                    <a:pt x="737" y="336"/>
                  </a:lnTo>
                  <a:lnTo>
                    <a:pt x="743" y="320"/>
                  </a:lnTo>
                  <a:lnTo>
                    <a:pt x="743" y="309"/>
                  </a:lnTo>
                  <a:lnTo>
                    <a:pt x="737" y="299"/>
                  </a:lnTo>
                  <a:lnTo>
                    <a:pt x="737" y="288"/>
                  </a:lnTo>
                  <a:lnTo>
                    <a:pt x="737" y="277"/>
                  </a:lnTo>
                  <a:lnTo>
                    <a:pt x="737" y="267"/>
                  </a:lnTo>
                  <a:lnTo>
                    <a:pt x="737" y="256"/>
                  </a:lnTo>
                  <a:lnTo>
                    <a:pt x="732" y="245"/>
                  </a:lnTo>
                  <a:lnTo>
                    <a:pt x="732" y="235"/>
                  </a:lnTo>
                  <a:lnTo>
                    <a:pt x="727" y="224"/>
                  </a:lnTo>
                  <a:lnTo>
                    <a:pt x="727" y="213"/>
                  </a:lnTo>
                  <a:lnTo>
                    <a:pt x="721" y="208"/>
                  </a:lnTo>
                  <a:lnTo>
                    <a:pt x="716" y="197"/>
                  </a:lnTo>
                  <a:lnTo>
                    <a:pt x="711" y="192"/>
                  </a:lnTo>
                  <a:lnTo>
                    <a:pt x="705" y="181"/>
                  </a:lnTo>
                  <a:lnTo>
                    <a:pt x="705" y="176"/>
                  </a:lnTo>
                  <a:lnTo>
                    <a:pt x="700" y="165"/>
                  </a:lnTo>
                  <a:lnTo>
                    <a:pt x="695" y="160"/>
                  </a:lnTo>
                  <a:lnTo>
                    <a:pt x="689" y="155"/>
                  </a:lnTo>
                  <a:lnTo>
                    <a:pt x="684" y="144"/>
                  </a:lnTo>
                  <a:lnTo>
                    <a:pt x="679" y="139"/>
                  </a:lnTo>
                  <a:lnTo>
                    <a:pt x="673" y="128"/>
                  </a:lnTo>
                  <a:lnTo>
                    <a:pt x="668" y="123"/>
                  </a:lnTo>
                  <a:lnTo>
                    <a:pt x="662" y="117"/>
                  </a:lnTo>
                  <a:lnTo>
                    <a:pt x="657" y="107"/>
                  </a:lnTo>
                  <a:lnTo>
                    <a:pt x="652" y="101"/>
                  </a:lnTo>
                  <a:lnTo>
                    <a:pt x="652" y="96"/>
                  </a:lnTo>
                  <a:lnTo>
                    <a:pt x="646" y="85"/>
                  </a:lnTo>
                  <a:lnTo>
                    <a:pt x="641" y="80"/>
                  </a:lnTo>
                  <a:lnTo>
                    <a:pt x="636" y="75"/>
                  </a:lnTo>
                  <a:lnTo>
                    <a:pt x="636" y="64"/>
                  </a:lnTo>
                  <a:lnTo>
                    <a:pt x="630" y="59"/>
                  </a:lnTo>
                  <a:lnTo>
                    <a:pt x="625" y="53"/>
                  </a:lnTo>
                  <a:lnTo>
                    <a:pt x="620" y="48"/>
                  </a:lnTo>
                  <a:lnTo>
                    <a:pt x="620" y="37"/>
                  </a:lnTo>
                  <a:lnTo>
                    <a:pt x="614" y="32"/>
                  </a:lnTo>
                  <a:lnTo>
                    <a:pt x="609" y="27"/>
                  </a:lnTo>
                  <a:lnTo>
                    <a:pt x="604" y="27"/>
                  </a:lnTo>
                  <a:lnTo>
                    <a:pt x="598" y="21"/>
                  </a:lnTo>
                  <a:lnTo>
                    <a:pt x="593" y="16"/>
                  </a:lnTo>
                  <a:lnTo>
                    <a:pt x="588" y="11"/>
                  </a:lnTo>
                  <a:lnTo>
                    <a:pt x="582" y="11"/>
                  </a:lnTo>
                  <a:lnTo>
                    <a:pt x="577" y="5"/>
                  </a:lnTo>
                  <a:lnTo>
                    <a:pt x="572" y="5"/>
                  </a:lnTo>
                  <a:lnTo>
                    <a:pt x="566" y="0"/>
                  </a:lnTo>
                  <a:lnTo>
                    <a:pt x="561" y="0"/>
                  </a:lnTo>
                  <a:lnTo>
                    <a:pt x="550" y="0"/>
                  </a:lnTo>
                  <a:lnTo>
                    <a:pt x="545" y="0"/>
                  </a:lnTo>
                  <a:lnTo>
                    <a:pt x="540" y="0"/>
                  </a:lnTo>
                  <a:lnTo>
                    <a:pt x="534" y="0"/>
                  </a:lnTo>
                  <a:lnTo>
                    <a:pt x="524" y="0"/>
                  </a:lnTo>
                  <a:lnTo>
                    <a:pt x="518" y="0"/>
                  </a:lnTo>
                  <a:lnTo>
                    <a:pt x="513" y="0"/>
                  </a:lnTo>
                  <a:lnTo>
                    <a:pt x="508" y="0"/>
                  </a:lnTo>
                  <a:lnTo>
                    <a:pt x="502" y="5"/>
                  </a:lnTo>
                  <a:lnTo>
                    <a:pt x="497" y="5"/>
                  </a:lnTo>
                  <a:lnTo>
                    <a:pt x="491" y="5"/>
                  </a:lnTo>
                  <a:lnTo>
                    <a:pt x="486" y="5"/>
                  </a:lnTo>
                  <a:lnTo>
                    <a:pt x="481" y="11"/>
                  </a:lnTo>
                  <a:lnTo>
                    <a:pt x="475" y="11"/>
                  </a:lnTo>
                  <a:lnTo>
                    <a:pt x="470" y="11"/>
                  </a:lnTo>
                  <a:lnTo>
                    <a:pt x="465" y="16"/>
                  </a:lnTo>
                  <a:lnTo>
                    <a:pt x="459" y="21"/>
                  </a:lnTo>
                  <a:lnTo>
                    <a:pt x="454" y="27"/>
                  </a:lnTo>
                  <a:lnTo>
                    <a:pt x="449" y="27"/>
                  </a:lnTo>
                  <a:lnTo>
                    <a:pt x="449" y="32"/>
                  </a:lnTo>
                  <a:lnTo>
                    <a:pt x="443" y="32"/>
                  </a:lnTo>
                  <a:lnTo>
                    <a:pt x="443" y="37"/>
                  </a:lnTo>
                  <a:lnTo>
                    <a:pt x="438" y="37"/>
                  </a:lnTo>
                </a:path>
              </a:pathLst>
            </a:custGeom>
            <a:noFill/>
            <a:ln cap="flat" cmpd="sng" w="952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547" name="Google Shape;547;p46"/>
            <p:cNvSpPr/>
            <p:nvPr/>
          </p:nvSpPr>
          <p:spPr>
            <a:xfrm>
              <a:off x="4848" y="864"/>
              <a:ext cx="462" cy="28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FFFFFF"/>
                  </a:solidFill>
                  <a:latin typeface="Times"/>
                  <a:ea typeface="Times"/>
                  <a:cs typeface="Times"/>
                  <a:sym typeface="Times"/>
                </a:rPr>
                <a:t>Problem</a:t>
              </a:r>
              <a:endParaRPr/>
            </a:p>
            <a:p>
              <a:pPr indent="0" lvl="0" marL="0" marR="0" rtl="0" algn="l">
                <a:spcBef>
                  <a:spcPts val="0"/>
                </a:spcBef>
                <a:spcAft>
                  <a:spcPts val="0"/>
                </a:spcAft>
                <a:buNone/>
              </a:pPr>
              <a:r>
                <a:rPr lang="en-US" sz="1400">
                  <a:solidFill>
                    <a:srgbClr val="FFFFFF"/>
                  </a:solidFill>
                  <a:latin typeface="Times"/>
                  <a:ea typeface="Times"/>
                  <a:cs typeface="Times"/>
                  <a:sym typeface="Times"/>
                </a:rPr>
                <a:t>statement</a:t>
              </a:r>
              <a:r>
                <a:rPr lang="en-US" sz="1600">
                  <a:solidFill>
                    <a:srgbClr val="FFFFFF"/>
                  </a:solidFill>
                  <a:latin typeface="Times"/>
                  <a:ea typeface="Times"/>
                  <a:cs typeface="Times"/>
                  <a:sym typeface="Times"/>
                </a:rPr>
                <a:t> </a:t>
              </a:r>
              <a:endParaRPr sz="2400">
                <a:solidFill>
                  <a:schemeClr val="dk1"/>
                </a:solidFill>
                <a:latin typeface="Times New Roman"/>
                <a:ea typeface="Times New Roman"/>
                <a:cs typeface="Times New Roman"/>
                <a:sym typeface="Times New Roman"/>
              </a:endParaRPr>
            </a:p>
          </p:txBody>
        </p:sp>
        <p:pic>
          <p:nvPicPr>
            <p:cNvPr id="548" name="Google Shape;548;p46"/>
            <p:cNvPicPr preferRelativeResize="0"/>
            <p:nvPr/>
          </p:nvPicPr>
          <p:blipFill rotWithShape="1">
            <a:blip r:embed="rId3">
              <a:alphaModFix/>
            </a:blip>
            <a:srcRect b="0" l="0" r="0" t="0"/>
            <a:stretch/>
          </p:blipFill>
          <p:spPr>
            <a:xfrm>
              <a:off x="3072" y="1106"/>
              <a:ext cx="404" cy="531"/>
            </a:xfrm>
            <a:prstGeom prst="rect">
              <a:avLst/>
            </a:prstGeom>
            <a:noFill/>
            <a:ln>
              <a:noFill/>
            </a:ln>
          </p:spPr>
        </p:pic>
        <p:pic>
          <p:nvPicPr>
            <p:cNvPr id="549" name="Google Shape;549;p46"/>
            <p:cNvPicPr preferRelativeResize="0"/>
            <p:nvPr/>
          </p:nvPicPr>
          <p:blipFill rotWithShape="1">
            <a:blip r:embed="rId4">
              <a:alphaModFix/>
            </a:blip>
            <a:srcRect b="0" l="0" r="0" t="0"/>
            <a:stretch/>
          </p:blipFill>
          <p:spPr>
            <a:xfrm>
              <a:off x="3138" y="672"/>
              <a:ext cx="842" cy="839"/>
            </a:xfrm>
            <a:prstGeom prst="rect">
              <a:avLst/>
            </a:prstGeom>
            <a:noFill/>
            <a:ln>
              <a:noFill/>
            </a:ln>
          </p:spPr>
        </p:pic>
        <p:cxnSp>
          <p:nvCxnSpPr>
            <p:cNvPr id="550" name="Google Shape;550;p46"/>
            <p:cNvCxnSpPr/>
            <p:nvPr/>
          </p:nvCxnSpPr>
          <p:spPr>
            <a:xfrm>
              <a:off x="5093" y="1632"/>
              <a:ext cx="0" cy="500"/>
            </a:xfrm>
            <a:prstGeom prst="straightConnector1">
              <a:avLst/>
            </a:prstGeom>
            <a:noFill/>
            <a:ln cap="flat" cmpd="sng" w="28575">
              <a:solidFill>
                <a:schemeClr val="lt2"/>
              </a:solidFill>
              <a:prstDash val="solid"/>
              <a:round/>
              <a:headEnd len="med" w="med" type="none"/>
              <a:tailEnd len="med" w="med" type="triangle"/>
            </a:ln>
          </p:spPr>
        </p:cxnSp>
      </p:grpSp>
      <p:sp>
        <p:nvSpPr>
          <p:cNvPr id="551" name="Google Shape;551;p46"/>
          <p:cNvSpPr/>
          <p:nvPr/>
        </p:nvSpPr>
        <p:spPr>
          <a:xfrm>
            <a:off x="228600" y="3886200"/>
            <a:ext cx="6019800" cy="1187450"/>
          </a:xfrm>
          <a:prstGeom prst="rect">
            <a:avLst/>
          </a:prstGeom>
          <a:noFill/>
          <a:ln>
            <a:noFill/>
          </a:ln>
        </p:spPr>
        <p:txBody>
          <a:bodyPr anchorCtr="0" anchor="t" bIns="45700" lIns="91425" spcFirstLastPara="1" rIns="91425" wrap="square" tIns="45700">
            <a:spAutoFit/>
          </a:bodyPr>
          <a:lstStyle/>
          <a:p>
            <a:pPr indent="-292100" lvl="0" marL="292100" marR="0" rtl="0" algn="l">
              <a:spcBef>
                <a:spcPts val="0"/>
              </a:spcBef>
              <a:spcAft>
                <a:spcPts val="0"/>
              </a:spcAft>
              <a:buClr>
                <a:schemeClr val="dk1"/>
              </a:buClr>
              <a:buSzPts val="2400"/>
              <a:buFont typeface="Times"/>
              <a:buChar char="•"/>
            </a:pPr>
            <a:r>
              <a:rPr lang="en-US" sz="2400">
                <a:solidFill>
                  <a:schemeClr val="dk1"/>
                </a:solidFill>
                <a:latin typeface="Times"/>
                <a:ea typeface="Times"/>
                <a:cs typeface="Times"/>
                <a:sym typeface="Times"/>
              </a:rPr>
              <a:t>A mathematical model is a collection of functional relationships by which allowable actions are delimited and evaluated.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47"/>
          <p:cNvSpPr txBox="1"/>
          <p:nvPr>
            <p:ph type="title"/>
          </p:nvPr>
        </p:nvSpPr>
        <p:spPr>
          <a:xfrm>
            <a:off x="684213" y="188913"/>
            <a:ext cx="7475537" cy="714375"/>
          </a:xfrm>
          <a:prstGeom prst="rect">
            <a:avLst/>
          </a:prstGeom>
          <a:noFill/>
          <a:ln>
            <a:noFill/>
          </a:ln>
        </p:spPr>
        <p:txBody>
          <a:bodyPr anchorCtr="0" anchor="t" bIns="44450" lIns="90475" spcFirstLastPara="1" rIns="90475" wrap="square" tIns="4445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Model Development</a:t>
            </a:r>
            <a:endParaRPr/>
          </a:p>
        </p:txBody>
      </p:sp>
      <p:sp>
        <p:nvSpPr>
          <p:cNvPr id="558" name="Google Shape;558;p47"/>
          <p:cNvSpPr txBox="1"/>
          <p:nvPr>
            <p:ph idx="1" type="body"/>
          </p:nvPr>
        </p:nvSpPr>
        <p:spPr>
          <a:xfrm>
            <a:off x="827584" y="981075"/>
            <a:ext cx="8065591" cy="6119813"/>
          </a:xfrm>
          <a:prstGeom prst="rect">
            <a:avLst/>
          </a:prstGeom>
          <a:noFill/>
          <a:ln>
            <a:noFill/>
          </a:ln>
        </p:spPr>
        <p:txBody>
          <a:bodyPr anchorCtr="0" anchor="t" bIns="44450" lIns="90475" spcFirstLastPara="1" rIns="90475" wrap="square" tIns="44450">
            <a:normAutofit/>
          </a:bodyPr>
          <a:lstStyle/>
          <a:p>
            <a:pPr indent="-342900" lvl="0" marL="342900" rtl="0" algn="l">
              <a:spcBef>
                <a:spcPts val="0"/>
              </a:spcBef>
              <a:spcAft>
                <a:spcPts val="0"/>
              </a:spcAft>
              <a:buSzPts val="1440"/>
              <a:buChar char="►"/>
            </a:pPr>
            <a:r>
              <a:rPr lang="en-US" u="sng">
                <a:solidFill>
                  <a:schemeClr val="accent1"/>
                </a:solidFill>
              </a:rPr>
              <a:t>Models</a:t>
            </a:r>
            <a:r>
              <a:rPr lang="en-US"/>
              <a:t> are representations of real objects or situations.</a:t>
            </a:r>
            <a:endParaRPr/>
          </a:p>
          <a:p>
            <a:pPr indent="-342900" lvl="0" marL="342900" rtl="0" algn="l">
              <a:spcBef>
                <a:spcPts val="1000"/>
              </a:spcBef>
              <a:spcAft>
                <a:spcPts val="0"/>
              </a:spcAft>
              <a:buSzPts val="1440"/>
              <a:buChar char="►"/>
            </a:pPr>
            <a:r>
              <a:rPr lang="en-US"/>
              <a:t>Three </a:t>
            </a:r>
            <a:r>
              <a:rPr lang="en-US" u="sng">
                <a:solidFill>
                  <a:schemeClr val="accent1"/>
                </a:solidFill>
              </a:rPr>
              <a:t>forms of models</a:t>
            </a:r>
            <a:r>
              <a:rPr lang="en-US"/>
              <a:t> are iconic, analog, and mathematical. </a:t>
            </a:r>
            <a:endParaRPr/>
          </a:p>
          <a:p>
            <a:pPr indent="-285750" lvl="1" marL="742950" rtl="0" algn="l">
              <a:spcBef>
                <a:spcPts val="1000"/>
              </a:spcBef>
              <a:spcAft>
                <a:spcPts val="0"/>
              </a:spcAft>
              <a:buSzPts val="1280"/>
              <a:buChar char="►"/>
            </a:pPr>
            <a:r>
              <a:rPr lang="en-US" u="sng">
                <a:solidFill>
                  <a:schemeClr val="accent1"/>
                </a:solidFill>
              </a:rPr>
              <a:t>Iconic models</a:t>
            </a:r>
            <a:r>
              <a:rPr lang="en-US"/>
              <a:t> are physical replicas (scalar representations) of real objects. </a:t>
            </a:r>
            <a:endParaRPr/>
          </a:p>
          <a:p>
            <a:pPr indent="-285750" lvl="1" marL="742950" rtl="0" algn="l">
              <a:spcBef>
                <a:spcPts val="1000"/>
              </a:spcBef>
              <a:spcAft>
                <a:spcPts val="0"/>
              </a:spcAft>
              <a:buSzPts val="1280"/>
              <a:buChar char="►"/>
            </a:pPr>
            <a:r>
              <a:rPr lang="en-US" u="sng">
                <a:solidFill>
                  <a:schemeClr val="accent1"/>
                </a:solidFill>
              </a:rPr>
              <a:t>Analog models</a:t>
            </a:r>
            <a:r>
              <a:rPr lang="en-US"/>
              <a:t> are physical in form, but do not physically resemble the object being modeled.</a:t>
            </a:r>
            <a:endParaRPr/>
          </a:p>
          <a:p>
            <a:pPr indent="-285750" lvl="1" marL="742950" rtl="0" algn="l">
              <a:spcBef>
                <a:spcPts val="1000"/>
              </a:spcBef>
              <a:spcAft>
                <a:spcPts val="0"/>
              </a:spcAft>
              <a:buSzPts val="1280"/>
              <a:buChar char="►"/>
            </a:pPr>
            <a:r>
              <a:rPr lang="en-US" u="sng">
                <a:solidFill>
                  <a:schemeClr val="accent1"/>
                </a:solidFill>
              </a:rPr>
              <a:t>Mathematical models</a:t>
            </a:r>
            <a:r>
              <a:rPr lang="en-US"/>
              <a:t> represent real world problems through a system of mathematical formulas and expressions based on key assumptions, estimates, or statistical analyses.</a:t>
            </a:r>
            <a:endParaRPr/>
          </a:p>
        </p:txBody>
      </p:sp>
      <p:sp>
        <p:nvSpPr>
          <p:cNvPr id="559" name="Google Shape;559;p47"/>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48"/>
          <p:cNvSpPr txBox="1"/>
          <p:nvPr>
            <p:ph type="title"/>
          </p:nvPr>
        </p:nvSpPr>
        <p:spPr>
          <a:xfrm>
            <a:off x="609599" y="609600"/>
            <a:ext cx="6347713"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Advantages of Models</a:t>
            </a:r>
            <a:endParaRPr/>
          </a:p>
        </p:txBody>
      </p:sp>
      <p:sp>
        <p:nvSpPr>
          <p:cNvPr id="566" name="Google Shape;566;p48"/>
          <p:cNvSpPr txBox="1"/>
          <p:nvPr>
            <p:ph idx="1" type="body"/>
          </p:nvPr>
        </p:nvSpPr>
        <p:spPr>
          <a:xfrm>
            <a:off x="609599" y="2160590"/>
            <a:ext cx="6347714"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Generally, experimenting with models (compared to experimenting with the real situation):</a:t>
            </a:r>
            <a:endParaRPr/>
          </a:p>
          <a:p>
            <a:pPr indent="-285750" lvl="1" marL="742950" rtl="0" algn="l">
              <a:spcBef>
                <a:spcPts val="1000"/>
              </a:spcBef>
              <a:spcAft>
                <a:spcPts val="0"/>
              </a:spcAft>
              <a:buSzPts val="1280"/>
              <a:buChar char="►"/>
            </a:pPr>
            <a:r>
              <a:rPr lang="en-US"/>
              <a:t>requires </a:t>
            </a:r>
            <a:r>
              <a:rPr lang="en-US" u="sng">
                <a:solidFill>
                  <a:schemeClr val="accent1"/>
                </a:solidFill>
              </a:rPr>
              <a:t>less time</a:t>
            </a:r>
            <a:endParaRPr/>
          </a:p>
          <a:p>
            <a:pPr indent="-285750" lvl="1" marL="742950" rtl="0" algn="l">
              <a:spcBef>
                <a:spcPts val="1000"/>
              </a:spcBef>
              <a:spcAft>
                <a:spcPts val="0"/>
              </a:spcAft>
              <a:buSzPts val="1280"/>
              <a:buChar char="►"/>
            </a:pPr>
            <a:r>
              <a:rPr lang="en-US"/>
              <a:t>is </a:t>
            </a:r>
            <a:r>
              <a:rPr lang="en-US" u="sng">
                <a:solidFill>
                  <a:schemeClr val="accent1"/>
                </a:solidFill>
              </a:rPr>
              <a:t>less expensive</a:t>
            </a:r>
            <a:endParaRPr/>
          </a:p>
          <a:p>
            <a:pPr indent="-285750" lvl="1" marL="742950" rtl="0" algn="l">
              <a:spcBef>
                <a:spcPts val="1000"/>
              </a:spcBef>
              <a:spcAft>
                <a:spcPts val="0"/>
              </a:spcAft>
              <a:buSzPts val="1280"/>
              <a:buChar char="►"/>
            </a:pPr>
            <a:r>
              <a:rPr lang="en-US"/>
              <a:t>involves </a:t>
            </a:r>
            <a:r>
              <a:rPr lang="en-US" u="sng">
                <a:solidFill>
                  <a:schemeClr val="accent1"/>
                </a:solidFill>
              </a:rPr>
              <a:t>less risk</a:t>
            </a:r>
            <a:endParaRPr>
              <a:solidFill>
                <a:schemeClr val="accent1"/>
              </a:solidFill>
            </a:endParaRPr>
          </a:p>
          <a:p>
            <a:pPr indent="-251459" lvl="0" marL="342900" rtl="0" algn="l">
              <a:spcBef>
                <a:spcPts val="1000"/>
              </a:spcBef>
              <a:spcAft>
                <a:spcPts val="0"/>
              </a:spcAft>
              <a:buSzPts val="1440"/>
              <a:buNone/>
            </a:pPr>
            <a:r>
              <a:t/>
            </a:r>
            <a:endParaRPr/>
          </a:p>
        </p:txBody>
      </p:sp>
      <p:sp>
        <p:nvSpPr>
          <p:cNvPr id="567" name="Google Shape;567;p48"/>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49"/>
          <p:cNvSpPr txBox="1"/>
          <p:nvPr>
            <p:ph type="title"/>
          </p:nvPr>
        </p:nvSpPr>
        <p:spPr>
          <a:xfrm>
            <a:off x="827088" y="476250"/>
            <a:ext cx="7475537" cy="609600"/>
          </a:xfrm>
          <a:prstGeom prst="rect">
            <a:avLst/>
          </a:prstGeom>
          <a:noFill/>
          <a:ln>
            <a:noFill/>
          </a:ln>
        </p:spPr>
        <p:txBody>
          <a:bodyPr anchorCtr="0" anchor="t" bIns="44450" lIns="90475" spcFirstLastPara="1" rIns="90475" wrap="square" tIns="44450">
            <a:normAutofit fontScale="90000"/>
          </a:bodyPr>
          <a:lstStyle/>
          <a:p>
            <a:pPr indent="0" lvl="0" marL="0" rtl="0" algn="l">
              <a:spcBef>
                <a:spcPts val="0"/>
              </a:spcBef>
              <a:spcAft>
                <a:spcPts val="0"/>
              </a:spcAft>
              <a:buClr>
                <a:srgbClr val="0C0C0C"/>
              </a:buClr>
              <a:buSzPct val="100000"/>
              <a:buFont typeface="Trebuchet MS"/>
              <a:buNone/>
            </a:pPr>
            <a:r>
              <a:rPr lang="en-US">
                <a:solidFill>
                  <a:srgbClr val="0C0C0C"/>
                </a:solidFill>
              </a:rPr>
              <a:t>Mathematical Models</a:t>
            </a:r>
            <a:endParaRPr/>
          </a:p>
        </p:txBody>
      </p:sp>
      <p:sp>
        <p:nvSpPr>
          <p:cNvPr id="574" name="Google Shape;574;p49"/>
          <p:cNvSpPr txBox="1"/>
          <p:nvPr>
            <p:ph idx="1" type="body"/>
          </p:nvPr>
        </p:nvSpPr>
        <p:spPr>
          <a:xfrm>
            <a:off x="755576" y="1243013"/>
            <a:ext cx="7628012" cy="5138737"/>
          </a:xfrm>
          <a:prstGeom prst="rect">
            <a:avLst/>
          </a:prstGeom>
          <a:noFill/>
          <a:ln>
            <a:noFill/>
          </a:ln>
        </p:spPr>
        <p:txBody>
          <a:bodyPr anchorCtr="0" anchor="t" bIns="44450" lIns="90475" spcFirstLastPara="1" rIns="90475" wrap="square" tIns="44450">
            <a:normAutofit/>
          </a:bodyPr>
          <a:lstStyle/>
          <a:p>
            <a:pPr indent="-342900" lvl="0" marL="342900" rtl="0" algn="l">
              <a:spcBef>
                <a:spcPts val="0"/>
              </a:spcBef>
              <a:spcAft>
                <a:spcPts val="0"/>
              </a:spcAft>
              <a:buSzPts val="1440"/>
              <a:buChar char="►"/>
            </a:pPr>
            <a:r>
              <a:rPr lang="en-US"/>
              <a:t>Cost/benefit considerations must be made in selecting an appropriate mathematical model.  </a:t>
            </a:r>
            <a:endParaRPr/>
          </a:p>
          <a:p>
            <a:pPr indent="-342900" lvl="0" marL="342900" rtl="0" algn="l">
              <a:spcBef>
                <a:spcPts val="1000"/>
              </a:spcBef>
              <a:spcAft>
                <a:spcPts val="0"/>
              </a:spcAft>
              <a:buSzPts val="1440"/>
              <a:buChar char="►"/>
            </a:pPr>
            <a:r>
              <a:rPr lang="en-US"/>
              <a:t>Frequently a less complicated (and perhaps less precise) model is more appropriate than a more complex and accurate one due to cost and ease of solution considerations.</a:t>
            </a:r>
            <a:endParaRPr/>
          </a:p>
        </p:txBody>
      </p:sp>
      <p:sp>
        <p:nvSpPr>
          <p:cNvPr id="575" name="Google Shape;575;p49"/>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5"/>
          <p:cNvSpPr txBox="1"/>
          <p:nvPr>
            <p:ph type="title"/>
          </p:nvPr>
        </p:nvSpPr>
        <p:spPr>
          <a:xfrm>
            <a:off x="827088" y="260350"/>
            <a:ext cx="7475537" cy="955675"/>
          </a:xfrm>
          <a:prstGeom prst="rect">
            <a:avLst/>
          </a:prstGeom>
          <a:noFill/>
          <a:ln>
            <a:noFill/>
          </a:ln>
        </p:spPr>
        <p:txBody>
          <a:bodyPr anchorCtr="0" anchor="t" bIns="44450" lIns="90475" spcFirstLastPara="1" rIns="90475" wrap="square" tIns="4445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Introduction</a:t>
            </a:r>
            <a:endParaRPr/>
          </a:p>
        </p:txBody>
      </p:sp>
      <p:sp>
        <p:nvSpPr>
          <p:cNvPr id="183" name="Google Shape;183;p5"/>
          <p:cNvSpPr txBox="1"/>
          <p:nvPr>
            <p:ph idx="1" type="body"/>
          </p:nvPr>
        </p:nvSpPr>
        <p:spPr>
          <a:xfrm>
            <a:off x="395288" y="1196975"/>
            <a:ext cx="8497887" cy="5472113"/>
          </a:xfrm>
          <a:prstGeom prst="rect">
            <a:avLst/>
          </a:prstGeom>
          <a:noFill/>
          <a:ln>
            <a:noFill/>
          </a:ln>
        </p:spPr>
        <p:txBody>
          <a:bodyPr anchorCtr="0" anchor="t" bIns="44450" lIns="90475" spcFirstLastPara="1" rIns="90475" wrap="square" tIns="44450">
            <a:normAutofit/>
          </a:bodyPr>
          <a:lstStyle/>
          <a:p>
            <a:pPr indent="-342900" lvl="0" marL="342900" rtl="0" algn="l">
              <a:spcBef>
                <a:spcPts val="0"/>
              </a:spcBef>
              <a:spcAft>
                <a:spcPts val="0"/>
              </a:spcAft>
              <a:buSzPts val="2240"/>
              <a:buChar char="►"/>
            </a:pPr>
            <a:r>
              <a:rPr b="1" lang="en-US" sz="2800" u="sng">
                <a:solidFill>
                  <a:srgbClr val="FFCC00"/>
                </a:solidFill>
              </a:rPr>
              <a:t>Operations Research</a:t>
            </a:r>
            <a:r>
              <a:rPr lang="en-US" sz="2800"/>
              <a:t> is an Art and Science</a:t>
            </a:r>
            <a:endParaRPr/>
          </a:p>
          <a:p>
            <a:pPr indent="-342900" lvl="0" marL="342900" rtl="0" algn="l">
              <a:spcBef>
                <a:spcPts val="1000"/>
              </a:spcBef>
              <a:spcAft>
                <a:spcPts val="0"/>
              </a:spcAft>
              <a:buSzPts val="2240"/>
              <a:buFont typeface="Trebuchet MS"/>
              <a:buNone/>
            </a:pPr>
            <a:r>
              <a:t/>
            </a:r>
            <a:endParaRPr sz="2800"/>
          </a:p>
          <a:p>
            <a:pPr indent="-342900" lvl="0" marL="342900" rtl="0" algn="l">
              <a:spcBef>
                <a:spcPts val="1000"/>
              </a:spcBef>
              <a:spcAft>
                <a:spcPts val="0"/>
              </a:spcAft>
              <a:buSzPts val="2240"/>
              <a:buChar char="►"/>
            </a:pPr>
            <a:r>
              <a:rPr lang="en-US" sz="2800"/>
              <a:t>It had its early roots in World War II and is flourishing in business and industry with the aid of computer</a:t>
            </a:r>
            <a:endParaRPr/>
          </a:p>
          <a:p>
            <a:pPr indent="-342900" lvl="0" marL="342900" rtl="0" algn="l">
              <a:spcBef>
                <a:spcPts val="1000"/>
              </a:spcBef>
              <a:spcAft>
                <a:spcPts val="0"/>
              </a:spcAft>
              <a:buSzPts val="2240"/>
              <a:buChar char="►"/>
            </a:pPr>
            <a:r>
              <a:rPr lang="en-US" sz="2800"/>
              <a:t>Primary </a:t>
            </a:r>
            <a:r>
              <a:rPr lang="en-US" sz="2800" u="sng">
                <a:solidFill>
                  <a:srgbClr val="FFCC00"/>
                </a:solidFill>
              </a:rPr>
              <a:t>applications areas</a:t>
            </a:r>
            <a:r>
              <a:rPr lang="en-US" sz="2800"/>
              <a:t> of Operations Research include forecasting, production scheduling, inventory control, capital budgeting, and transportation.</a:t>
            </a:r>
            <a:endParaRPr/>
          </a:p>
        </p:txBody>
      </p:sp>
      <p:sp>
        <p:nvSpPr>
          <p:cNvPr id="184" name="Google Shape;184;p5"/>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0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50"/>
          <p:cNvSpPr txBox="1"/>
          <p:nvPr>
            <p:ph type="title"/>
          </p:nvPr>
        </p:nvSpPr>
        <p:spPr>
          <a:xfrm>
            <a:off x="684213" y="44450"/>
            <a:ext cx="7772400" cy="863600"/>
          </a:xfrm>
          <a:prstGeom prst="rect">
            <a:avLst/>
          </a:prstGeom>
          <a:noFill/>
          <a:ln>
            <a:noFill/>
          </a:ln>
        </p:spPr>
        <p:txBody>
          <a:bodyPr anchorCtr="0" anchor="t" bIns="44450" lIns="90475" spcFirstLastPara="1" rIns="90475" wrap="square" tIns="4445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Mathematical Models</a:t>
            </a:r>
            <a:endParaRPr/>
          </a:p>
        </p:txBody>
      </p:sp>
      <p:sp>
        <p:nvSpPr>
          <p:cNvPr id="582" name="Google Shape;582;p50"/>
          <p:cNvSpPr txBox="1"/>
          <p:nvPr>
            <p:ph idx="1" type="body"/>
          </p:nvPr>
        </p:nvSpPr>
        <p:spPr>
          <a:xfrm>
            <a:off x="684213" y="836613"/>
            <a:ext cx="8208962" cy="5761037"/>
          </a:xfrm>
          <a:prstGeom prst="rect">
            <a:avLst/>
          </a:prstGeom>
          <a:noFill/>
          <a:ln>
            <a:noFill/>
          </a:ln>
        </p:spPr>
        <p:txBody>
          <a:bodyPr anchorCtr="0" anchor="t" bIns="44450" lIns="90475" spcFirstLastPara="1" rIns="90475" wrap="square" tIns="44450">
            <a:normAutofit fontScale="92500" lnSpcReduction="10000"/>
          </a:bodyPr>
          <a:lstStyle/>
          <a:p>
            <a:pPr indent="-342900" lvl="0" marL="342900" rtl="0" algn="l">
              <a:spcBef>
                <a:spcPts val="0"/>
              </a:spcBef>
              <a:spcAft>
                <a:spcPts val="0"/>
              </a:spcAft>
              <a:buSzPct val="80000"/>
              <a:buChar char="►"/>
            </a:pPr>
            <a:r>
              <a:rPr lang="en-US" sz="2800"/>
              <a:t>Relate </a:t>
            </a:r>
            <a:r>
              <a:rPr lang="en-US" sz="2800" u="sng">
                <a:solidFill>
                  <a:schemeClr val="accent1"/>
                </a:solidFill>
              </a:rPr>
              <a:t>decision variables</a:t>
            </a:r>
            <a:r>
              <a:rPr lang="en-US" sz="2800"/>
              <a:t> (controllable inputs) with </a:t>
            </a:r>
            <a:r>
              <a:rPr lang="en-US" sz="2800">
                <a:solidFill>
                  <a:srgbClr val="FFCC00"/>
                </a:solidFill>
              </a:rPr>
              <a:t>fixed or variable parameters</a:t>
            </a:r>
            <a:r>
              <a:rPr lang="en-US" sz="2800"/>
              <a:t> (uncontrollable inputs). </a:t>
            </a:r>
            <a:endParaRPr/>
          </a:p>
          <a:p>
            <a:pPr indent="-342900" lvl="0" marL="342900" rtl="0" algn="l">
              <a:spcBef>
                <a:spcPts val="1000"/>
              </a:spcBef>
              <a:spcAft>
                <a:spcPts val="0"/>
              </a:spcAft>
              <a:buSzPct val="80000"/>
              <a:buChar char="►"/>
            </a:pPr>
            <a:r>
              <a:rPr lang="en-US" sz="2800"/>
              <a:t>Frequently seek to maximize or minimize some </a:t>
            </a:r>
            <a:r>
              <a:rPr lang="en-US" sz="2800" u="sng">
                <a:solidFill>
                  <a:schemeClr val="accent1"/>
                </a:solidFill>
              </a:rPr>
              <a:t>objective function</a:t>
            </a:r>
            <a:r>
              <a:rPr lang="en-US" sz="2800"/>
              <a:t> subject to constraints.</a:t>
            </a:r>
            <a:endParaRPr/>
          </a:p>
          <a:p>
            <a:pPr indent="-342900" lvl="0" marL="342900" rtl="0" algn="l">
              <a:spcBef>
                <a:spcPts val="1000"/>
              </a:spcBef>
              <a:spcAft>
                <a:spcPts val="0"/>
              </a:spcAft>
              <a:buSzPct val="80000"/>
              <a:buChar char="►"/>
            </a:pPr>
            <a:r>
              <a:rPr lang="en-US" sz="2800"/>
              <a:t>Are said to be </a:t>
            </a:r>
            <a:r>
              <a:rPr lang="en-US" sz="2800" u="sng">
                <a:solidFill>
                  <a:schemeClr val="accent1"/>
                </a:solidFill>
              </a:rPr>
              <a:t>stochastic</a:t>
            </a:r>
            <a:r>
              <a:rPr lang="en-US" sz="2800"/>
              <a:t> if any of the </a:t>
            </a:r>
            <a:r>
              <a:rPr lang="en-US" sz="2800">
                <a:solidFill>
                  <a:srgbClr val="FFCC00"/>
                </a:solidFill>
              </a:rPr>
              <a:t>uncontrollable inputs</a:t>
            </a:r>
            <a:r>
              <a:rPr lang="en-US" sz="2800"/>
              <a:t> (parameters) is subject to variation (random), otherwise are said to be </a:t>
            </a:r>
            <a:r>
              <a:rPr lang="en-US" sz="2800" u="sng">
                <a:solidFill>
                  <a:schemeClr val="accent1"/>
                </a:solidFill>
              </a:rPr>
              <a:t>deterministic</a:t>
            </a:r>
            <a:r>
              <a:rPr lang="en-US" sz="2800"/>
              <a:t>.  </a:t>
            </a:r>
            <a:endParaRPr/>
          </a:p>
          <a:p>
            <a:pPr indent="-342900" lvl="0" marL="342900" rtl="0" algn="l">
              <a:spcBef>
                <a:spcPts val="1000"/>
              </a:spcBef>
              <a:spcAft>
                <a:spcPts val="0"/>
              </a:spcAft>
              <a:buSzPct val="80000"/>
              <a:buChar char="►"/>
            </a:pPr>
            <a:r>
              <a:rPr lang="en-US" sz="2800"/>
              <a:t>Generally, stochastic models are more difficult to analyze.  </a:t>
            </a:r>
            <a:endParaRPr/>
          </a:p>
          <a:p>
            <a:pPr indent="-342900" lvl="0" marL="342900" rtl="0" algn="l">
              <a:spcBef>
                <a:spcPts val="1000"/>
              </a:spcBef>
              <a:spcAft>
                <a:spcPts val="0"/>
              </a:spcAft>
              <a:buSzPct val="80000"/>
              <a:buChar char="►"/>
            </a:pPr>
            <a:r>
              <a:rPr lang="en-US" sz="2800"/>
              <a:t>The values of the decision variables that provide the mathematically-best output are referred to as the </a:t>
            </a:r>
            <a:r>
              <a:rPr lang="en-US" sz="2800" u="sng">
                <a:solidFill>
                  <a:schemeClr val="accent1"/>
                </a:solidFill>
              </a:rPr>
              <a:t>optimal solution</a:t>
            </a:r>
            <a:r>
              <a:rPr lang="en-US" sz="2800"/>
              <a:t> for the model.</a:t>
            </a:r>
            <a:endParaRPr/>
          </a:p>
        </p:txBody>
      </p:sp>
      <p:sp>
        <p:nvSpPr>
          <p:cNvPr id="583" name="Google Shape;583;p50"/>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51"/>
          <p:cNvSpPr txBox="1"/>
          <p:nvPr>
            <p:ph type="title"/>
          </p:nvPr>
        </p:nvSpPr>
        <p:spPr>
          <a:xfrm>
            <a:off x="684213" y="630238"/>
            <a:ext cx="7772400" cy="11430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rgbClr val="0C0C0C"/>
              </a:buClr>
              <a:buSzPct val="100000"/>
              <a:buFont typeface="Trebuchet MS"/>
              <a:buNone/>
            </a:pPr>
            <a:r>
              <a:rPr lang="en-US">
                <a:solidFill>
                  <a:srgbClr val="0C0C0C"/>
                </a:solidFill>
              </a:rPr>
              <a:t>Transforming Model Inputs into Output</a:t>
            </a:r>
            <a:endParaRPr/>
          </a:p>
        </p:txBody>
      </p:sp>
      <p:sp>
        <p:nvSpPr>
          <p:cNvPr id="590" name="Google Shape;590;p51"/>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
        <p:nvSpPr>
          <p:cNvPr id="591" name="Google Shape;591;p51"/>
          <p:cNvSpPr/>
          <p:nvPr/>
        </p:nvSpPr>
        <p:spPr>
          <a:xfrm>
            <a:off x="3070225" y="2282825"/>
            <a:ext cx="2959100" cy="974725"/>
          </a:xfrm>
          <a:prstGeom prst="rect">
            <a:avLst/>
          </a:prstGeom>
          <a:solidFill>
            <a:schemeClr val="lt1"/>
          </a:solidFill>
          <a:ln cap="flat" cmpd="sng" w="12700">
            <a:solidFill>
              <a:srgbClr val="FFFFFF"/>
            </a:solidFill>
            <a:prstDash val="solid"/>
            <a:miter lim="800000"/>
            <a:headEnd len="sm" w="sm" type="none"/>
            <a:tailEnd len="sm" w="sm" type="none"/>
          </a:ln>
          <a:effectLst>
            <a:outerShdw rotWithShape="0" algn="ctr" dir="2700000" dist="17961">
              <a:schemeClr val="lt2"/>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rgbClr val="FFFFFF"/>
                </a:solidFill>
                <a:latin typeface="Book Antiqua"/>
                <a:ea typeface="Book Antiqua"/>
                <a:cs typeface="Book Antiqua"/>
                <a:sym typeface="Book Antiqua"/>
              </a:rPr>
              <a:t>Uncontrollable Inputs</a:t>
            </a:r>
            <a:endParaRPr/>
          </a:p>
          <a:p>
            <a:pPr indent="0" lvl="0" marL="0" marR="0" rtl="0" algn="ctr">
              <a:spcBef>
                <a:spcPts val="0"/>
              </a:spcBef>
              <a:spcAft>
                <a:spcPts val="0"/>
              </a:spcAft>
              <a:buNone/>
            </a:pPr>
            <a:r>
              <a:rPr lang="en-US" sz="2000">
                <a:solidFill>
                  <a:srgbClr val="FFFFFF"/>
                </a:solidFill>
                <a:latin typeface="Book Antiqua"/>
                <a:ea typeface="Book Antiqua"/>
                <a:cs typeface="Book Antiqua"/>
                <a:sym typeface="Book Antiqua"/>
              </a:rPr>
              <a:t>(Environmental Factors)</a:t>
            </a:r>
            <a:endParaRPr sz="2000">
              <a:solidFill>
                <a:srgbClr val="FFFFFF"/>
              </a:solidFill>
              <a:latin typeface="Arial Narrow"/>
              <a:ea typeface="Arial Narrow"/>
              <a:cs typeface="Arial Narrow"/>
              <a:sym typeface="Arial Narrow"/>
            </a:endParaRPr>
          </a:p>
        </p:txBody>
      </p:sp>
      <p:sp>
        <p:nvSpPr>
          <p:cNvPr id="592" name="Google Shape;592;p51"/>
          <p:cNvSpPr/>
          <p:nvPr/>
        </p:nvSpPr>
        <p:spPr>
          <a:xfrm>
            <a:off x="392113" y="3822700"/>
            <a:ext cx="2525712" cy="974725"/>
          </a:xfrm>
          <a:prstGeom prst="rect">
            <a:avLst/>
          </a:prstGeom>
          <a:solidFill>
            <a:schemeClr val="lt1"/>
          </a:solidFill>
          <a:ln cap="flat" cmpd="sng" w="12700">
            <a:solidFill>
              <a:srgbClr val="FFFFFF"/>
            </a:solidFill>
            <a:prstDash val="solid"/>
            <a:miter lim="800000"/>
            <a:headEnd len="sm" w="sm" type="none"/>
            <a:tailEnd len="sm" w="sm" type="none"/>
          </a:ln>
          <a:effectLst>
            <a:outerShdw rotWithShape="0" algn="ctr" dir="2700000" dist="17961">
              <a:schemeClr val="lt2"/>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rgbClr val="FFFFFF"/>
                </a:solidFill>
                <a:latin typeface="Book Antiqua"/>
                <a:ea typeface="Book Antiqua"/>
                <a:cs typeface="Book Antiqua"/>
                <a:sym typeface="Book Antiqua"/>
              </a:rPr>
              <a:t>Controllable</a:t>
            </a:r>
            <a:endParaRPr/>
          </a:p>
          <a:p>
            <a:pPr indent="0" lvl="0" marL="0" marR="0" rtl="0" algn="ctr">
              <a:spcBef>
                <a:spcPts val="0"/>
              </a:spcBef>
              <a:spcAft>
                <a:spcPts val="0"/>
              </a:spcAft>
              <a:buNone/>
            </a:pPr>
            <a:r>
              <a:rPr lang="en-US" sz="2000">
                <a:solidFill>
                  <a:srgbClr val="FFFFFF"/>
                </a:solidFill>
                <a:latin typeface="Book Antiqua"/>
                <a:ea typeface="Book Antiqua"/>
                <a:cs typeface="Book Antiqua"/>
                <a:sym typeface="Book Antiqua"/>
              </a:rPr>
              <a:t>Inputs</a:t>
            </a:r>
            <a:endParaRPr/>
          </a:p>
          <a:p>
            <a:pPr indent="0" lvl="0" marL="0" marR="0" rtl="0" algn="ctr">
              <a:spcBef>
                <a:spcPts val="0"/>
              </a:spcBef>
              <a:spcAft>
                <a:spcPts val="0"/>
              </a:spcAft>
              <a:buNone/>
            </a:pPr>
            <a:r>
              <a:rPr lang="en-US" sz="2000">
                <a:solidFill>
                  <a:srgbClr val="FFFFFF"/>
                </a:solidFill>
                <a:latin typeface="Book Antiqua"/>
                <a:ea typeface="Book Antiqua"/>
                <a:cs typeface="Book Antiqua"/>
                <a:sym typeface="Book Antiqua"/>
              </a:rPr>
              <a:t>(Decision Variables)</a:t>
            </a:r>
            <a:endParaRPr sz="2000">
              <a:solidFill>
                <a:srgbClr val="FFFFFF"/>
              </a:solidFill>
              <a:latin typeface="Arial Narrow"/>
              <a:ea typeface="Arial Narrow"/>
              <a:cs typeface="Arial Narrow"/>
              <a:sym typeface="Arial Narrow"/>
            </a:endParaRPr>
          </a:p>
        </p:txBody>
      </p:sp>
      <p:sp>
        <p:nvSpPr>
          <p:cNvPr id="593" name="Google Shape;593;p51"/>
          <p:cNvSpPr/>
          <p:nvPr/>
        </p:nvSpPr>
        <p:spPr>
          <a:xfrm>
            <a:off x="6199188" y="3816350"/>
            <a:ext cx="2468562" cy="974725"/>
          </a:xfrm>
          <a:prstGeom prst="rect">
            <a:avLst/>
          </a:prstGeom>
          <a:solidFill>
            <a:schemeClr val="lt1"/>
          </a:solidFill>
          <a:ln cap="flat" cmpd="sng" w="12700">
            <a:solidFill>
              <a:srgbClr val="FFFFFF"/>
            </a:solidFill>
            <a:prstDash val="solid"/>
            <a:miter lim="800000"/>
            <a:headEnd len="sm" w="sm" type="none"/>
            <a:tailEnd len="sm" w="sm" type="none"/>
          </a:ln>
          <a:effectLst>
            <a:outerShdw rotWithShape="0" algn="ctr" dir="2700000" dist="17961">
              <a:schemeClr val="lt2"/>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rgbClr val="FFFFFF"/>
                </a:solidFill>
                <a:latin typeface="Book Antiqua"/>
                <a:ea typeface="Book Antiqua"/>
                <a:cs typeface="Book Antiqua"/>
                <a:sym typeface="Book Antiqua"/>
              </a:rPr>
              <a:t>Output</a:t>
            </a:r>
            <a:endParaRPr/>
          </a:p>
          <a:p>
            <a:pPr indent="0" lvl="0" marL="0" marR="0" rtl="0" algn="ctr">
              <a:spcBef>
                <a:spcPts val="0"/>
              </a:spcBef>
              <a:spcAft>
                <a:spcPts val="0"/>
              </a:spcAft>
              <a:buNone/>
            </a:pPr>
            <a:r>
              <a:rPr lang="en-US" sz="2000">
                <a:solidFill>
                  <a:srgbClr val="FFFFFF"/>
                </a:solidFill>
                <a:latin typeface="Book Antiqua"/>
                <a:ea typeface="Book Antiqua"/>
                <a:cs typeface="Book Antiqua"/>
                <a:sym typeface="Book Antiqua"/>
              </a:rPr>
              <a:t>(Projected Results)</a:t>
            </a:r>
            <a:endParaRPr/>
          </a:p>
        </p:txBody>
      </p:sp>
      <p:sp>
        <p:nvSpPr>
          <p:cNvPr id="594" name="Google Shape;594;p51"/>
          <p:cNvSpPr/>
          <p:nvPr/>
        </p:nvSpPr>
        <p:spPr>
          <a:xfrm>
            <a:off x="3448050" y="3816350"/>
            <a:ext cx="2181225" cy="974725"/>
          </a:xfrm>
          <a:prstGeom prst="rect">
            <a:avLst/>
          </a:prstGeom>
          <a:solidFill>
            <a:schemeClr val="lt1"/>
          </a:solidFill>
          <a:ln cap="flat" cmpd="sng" w="12700">
            <a:solidFill>
              <a:srgbClr val="FFFFFF"/>
            </a:solidFill>
            <a:prstDash val="solid"/>
            <a:miter lim="800000"/>
            <a:headEnd len="sm" w="sm" type="none"/>
            <a:tailEnd len="sm" w="sm" type="none"/>
          </a:ln>
          <a:effectLst>
            <a:outerShdw rotWithShape="0" algn="ctr" dir="2700000" dist="17961">
              <a:schemeClr val="lt2"/>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rgbClr val="FFFFFF"/>
                </a:solidFill>
                <a:latin typeface="Book Antiqua"/>
                <a:ea typeface="Book Antiqua"/>
                <a:cs typeface="Book Antiqua"/>
                <a:sym typeface="Book Antiqua"/>
              </a:rPr>
              <a:t>Mathematical</a:t>
            </a:r>
            <a:endParaRPr/>
          </a:p>
          <a:p>
            <a:pPr indent="0" lvl="0" marL="0" marR="0" rtl="0" algn="ctr">
              <a:spcBef>
                <a:spcPts val="0"/>
              </a:spcBef>
              <a:spcAft>
                <a:spcPts val="0"/>
              </a:spcAft>
              <a:buNone/>
            </a:pPr>
            <a:r>
              <a:rPr lang="en-US" sz="2000">
                <a:solidFill>
                  <a:srgbClr val="FFFFFF"/>
                </a:solidFill>
                <a:latin typeface="Book Antiqua"/>
                <a:ea typeface="Book Antiqua"/>
                <a:cs typeface="Book Antiqua"/>
                <a:sym typeface="Book Antiqua"/>
              </a:rPr>
              <a:t>Model</a:t>
            </a:r>
            <a:endParaRPr sz="2000">
              <a:solidFill>
                <a:srgbClr val="FFFFFF"/>
              </a:solidFill>
              <a:latin typeface="Arial Narrow"/>
              <a:ea typeface="Arial Narrow"/>
              <a:cs typeface="Arial Narrow"/>
              <a:sym typeface="Arial Narrow"/>
            </a:endParaRPr>
          </a:p>
        </p:txBody>
      </p:sp>
      <p:cxnSp>
        <p:nvCxnSpPr>
          <p:cNvPr id="595" name="Google Shape;595;p51"/>
          <p:cNvCxnSpPr/>
          <p:nvPr/>
        </p:nvCxnSpPr>
        <p:spPr>
          <a:xfrm>
            <a:off x="2914650" y="4292600"/>
            <a:ext cx="549275" cy="0"/>
          </a:xfrm>
          <a:prstGeom prst="straightConnector1">
            <a:avLst/>
          </a:prstGeom>
          <a:noFill/>
          <a:ln cap="flat" cmpd="sng" w="19050">
            <a:solidFill>
              <a:srgbClr val="FFFFFF"/>
            </a:solidFill>
            <a:prstDash val="solid"/>
            <a:round/>
            <a:headEnd len="med" w="med" type="none"/>
            <a:tailEnd len="med" w="med" type="triangle"/>
          </a:ln>
          <a:effectLst>
            <a:outerShdw rotWithShape="0" algn="ctr" dir="1593903" dist="28398">
              <a:schemeClr val="lt2"/>
            </a:outerShdw>
          </a:effectLst>
        </p:spPr>
      </p:cxnSp>
      <p:cxnSp>
        <p:nvCxnSpPr>
          <p:cNvPr id="596" name="Google Shape;596;p51"/>
          <p:cNvCxnSpPr/>
          <p:nvPr/>
        </p:nvCxnSpPr>
        <p:spPr>
          <a:xfrm>
            <a:off x="5635625" y="4300538"/>
            <a:ext cx="549275" cy="0"/>
          </a:xfrm>
          <a:prstGeom prst="straightConnector1">
            <a:avLst/>
          </a:prstGeom>
          <a:noFill/>
          <a:ln cap="flat" cmpd="sng" w="19050">
            <a:solidFill>
              <a:srgbClr val="FFFFFF"/>
            </a:solidFill>
            <a:prstDash val="solid"/>
            <a:round/>
            <a:headEnd len="med" w="med" type="none"/>
            <a:tailEnd len="med" w="med" type="triangle"/>
          </a:ln>
          <a:effectLst>
            <a:outerShdw rotWithShape="0" algn="ctr" dir="2700000" dist="35921">
              <a:schemeClr val="lt2"/>
            </a:outerShdw>
          </a:effectLst>
        </p:spPr>
      </p:cxnSp>
      <p:cxnSp>
        <p:nvCxnSpPr>
          <p:cNvPr id="597" name="Google Shape;597;p51"/>
          <p:cNvCxnSpPr/>
          <p:nvPr/>
        </p:nvCxnSpPr>
        <p:spPr>
          <a:xfrm rot="5400000">
            <a:off x="4267200" y="3514726"/>
            <a:ext cx="549275" cy="0"/>
          </a:xfrm>
          <a:prstGeom prst="straightConnector1">
            <a:avLst/>
          </a:prstGeom>
          <a:noFill/>
          <a:ln cap="flat" cmpd="sng" w="19050">
            <a:solidFill>
              <a:srgbClr val="FFFFFF"/>
            </a:solidFill>
            <a:prstDash val="solid"/>
            <a:round/>
            <a:headEnd len="med" w="med" type="none"/>
            <a:tailEnd len="med" w="med" type="triangle"/>
          </a:ln>
          <a:effectLst>
            <a:outerShdw rotWithShape="0" algn="ctr" dir="1593903" dist="28398">
              <a:schemeClr val="lt2"/>
            </a:outerShdw>
          </a:effectLst>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52"/>
          <p:cNvSpPr txBox="1"/>
          <p:nvPr>
            <p:ph type="title"/>
          </p:nvPr>
        </p:nvSpPr>
        <p:spPr>
          <a:xfrm>
            <a:off x="827088" y="188913"/>
            <a:ext cx="7475537" cy="714375"/>
          </a:xfrm>
          <a:prstGeom prst="rect">
            <a:avLst/>
          </a:prstGeom>
          <a:noFill/>
          <a:ln>
            <a:noFill/>
          </a:ln>
        </p:spPr>
        <p:txBody>
          <a:bodyPr anchorCtr="0" anchor="t" bIns="44450" lIns="90475" spcFirstLastPara="1" rIns="90475" wrap="square" tIns="4445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Example:  Project Scheduling</a:t>
            </a:r>
            <a:endParaRPr/>
          </a:p>
        </p:txBody>
      </p:sp>
      <p:sp>
        <p:nvSpPr>
          <p:cNvPr id="604" name="Google Shape;604;p52"/>
          <p:cNvSpPr txBox="1"/>
          <p:nvPr>
            <p:ph idx="1" type="body"/>
          </p:nvPr>
        </p:nvSpPr>
        <p:spPr>
          <a:xfrm>
            <a:off x="250825" y="1412875"/>
            <a:ext cx="8713788" cy="5616575"/>
          </a:xfrm>
          <a:prstGeom prst="rect">
            <a:avLst/>
          </a:prstGeom>
          <a:noFill/>
          <a:ln>
            <a:noFill/>
          </a:ln>
        </p:spPr>
        <p:txBody>
          <a:bodyPr anchorCtr="0" anchor="t" bIns="44450" lIns="90475" spcFirstLastPara="1" rIns="90475" wrap="square" tIns="44450">
            <a:normAutofit/>
          </a:bodyPr>
          <a:lstStyle/>
          <a:p>
            <a:pPr indent="-342900" lvl="0" marL="342900" rtl="0" algn="l">
              <a:spcBef>
                <a:spcPts val="0"/>
              </a:spcBef>
              <a:spcAft>
                <a:spcPts val="0"/>
              </a:spcAft>
              <a:buSzPts val="2240"/>
              <a:buFont typeface="Trebuchet MS"/>
              <a:buNone/>
            </a:pPr>
            <a:r>
              <a:rPr lang="en-US" sz="2800"/>
              <a:t>		Consider a construction company building a 250-unit apartment complex.  The project consists of hundreds of activities involving excavating, framing, wiring, plastering, painting, landscaping, and more.  Some of the activities must be done sequentially and others can be done simultaneously.  Also, some of the activities can be completed faster than normal by purchasing additional resources (workers, equipment, etc.).  </a:t>
            </a:r>
            <a:endParaRPr/>
          </a:p>
          <a:p>
            <a:pPr indent="-342900" lvl="0" marL="342900" rtl="0" algn="l">
              <a:spcBef>
                <a:spcPts val="1000"/>
              </a:spcBef>
              <a:spcAft>
                <a:spcPts val="0"/>
              </a:spcAft>
              <a:buSzPts val="2240"/>
              <a:buFont typeface="Trebuchet MS"/>
              <a:buNone/>
            </a:pPr>
            <a:r>
              <a:rPr lang="en-US" sz="2800"/>
              <a:t>		What is the best schedule for the activities and for which activities should additional resources be purchased?</a:t>
            </a:r>
            <a:endParaRPr/>
          </a:p>
        </p:txBody>
      </p:sp>
      <p:sp>
        <p:nvSpPr>
          <p:cNvPr id="605" name="Google Shape;605;p52"/>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53"/>
          <p:cNvSpPr txBox="1"/>
          <p:nvPr>
            <p:ph type="title"/>
          </p:nvPr>
        </p:nvSpPr>
        <p:spPr>
          <a:xfrm>
            <a:off x="611188" y="188913"/>
            <a:ext cx="7772400" cy="1143000"/>
          </a:xfrm>
          <a:prstGeom prst="rect">
            <a:avLst/>
          </a:prstGeom>
          <a:noFill/>
          <a:ln>
            <a:noFill/>
          </a:ln>
        </p:spPr>
        <p:txBody>
          <a:bodyPr anchorCtr="0" anchor="t" bIns="44450" lIns="90475" spcFirstLastPara="1" rIns="90475" wrap="square" tIns="4445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Example:  Project Scheduling</a:t>
            </a:r>
            <a:endParaRPr/>
          </a:p>
        </p:txBody>
      </p:sp>
      <p:sp>
        <p:nvSpPr>
          <p:cNvPr id="612" name="Google Shape;612;p53"/>
          <p:cNvSpPr txBox="1"/>
          <p:nvPr>
            <p:ph idx="1" type="body"/>
          </p:nvPr>
        </p:nvSpPr>
        <p:spPr>
          <a:xfrm>
            <a:off x="395288" y="1401763"/>
            <a:ext cx="8424862" cy="4114800"/>
          </a:xfrm>
          <a:prstGeom prst="rect">
            <a:avLst/>
          </a:prstGeom>
          <a:noFill/>
          <a:ln>
            <a:noFill/>
          </a:ln>
        </p:spPr>
        <p:txBody>
          <a:bodyPr anchorCtr="0" anchor="t" bIns="44450" lIns="90475" spcFirstLastPara="1" rIns="90475" wrap="square" tIns="44450">
            <a:normAutofit/>
          </a:bodyPr>
          <a:lstStyle/>
          <a:p>
            <a:pPr indent="-342900" lvl="0" marL="342900" rtl="0" algn="l">
              <a:spcBef>
                <a:spcPts val="0"/>
              </a:spcBef>
              <a:spcAft>
                <a:spcPts val="0"/>
              </a:spcAft>
              <a:buSzPts val="1440"/>
              <a:buChar char="►"/>
            </a:pPr>
            <a:r>
              <a:rPr lang="en-US">
                <a:solidFill>
                  <a:schemeClr val="dk2"/>
                </a:solidFill>
              </a:rPr>
              <a:t>Question:  </a:t>
            </a:r>
            <a:endParaRPr/>
          </a:p>
          <a:p>
            <a:pPr indent="-342900" lvl="0" marL="342900" rtl="0" algn="l">
              <a:spcBef>
                <a:spcPts val="1000"/>
              </a:spcBef>
              <a:spcAft>
                <a:spcPts val="0"/>
              </a:spcAft>
              <a:buSzPts val="1440"/>
              <a:buFont typeface="Trebuchet MS"/>
              <a:buNone/>
            </a:pPr>
            <a:r>
              <a:rPr lang="en-US"/>
              <a:t>		Suggest assumptions that could be made to simplify the model.</a:t>
            </a:r>
            <a:endParaRPr/>
          </a:p>
          <a:p>
            <a:pPr indent="-342900" lvl="0" marL="342900" rtl="0" algn="l">
              <a:spcBef>
                <a:spcPts val="1000"/>
              </a:spcBef>
              <a:spcAft>
                <a:spcPts val="0"/>
              </a:spcAft>
              <a:buSzPts val="1440"/>
              <a:buChar char="►"/>
            </a:pPr>
            <a:r>
              <a:rPr lang="en-US">
                <a:solidFill>
                  <a:schemeClr val="dk2"/>
                </a:solidFill>
              </a:rPr>
              <a:t>Answer:</a:t>
            </a:r>
            <a:endParaRPr/>
          </a:p>
          <a:p>
            <a:pPr indent="-342900" lvl="0" marL="342900" rtl="0" algn="l">
              <a:spcBef>
                <a:spcPts val="1000"/>
              </a:spcBef>
              <a:spcAft>
                <a:spcPts val="0"/>
              </a:spcAft>
              <a:buSzPts val="1440"/>
              <a:buFont typeface="Trebuchet MS"/>
              <a:buNone/>
            </a:pPr>
            <a:r>
              <a:rPr lang="en-US"/>
              <a:t>		Make the model deterministic by assuming normal and expedited activity times are known with certainty and are constant. The same assumption might be made about the other stochastic, uncontrollable inputs.</a:t>
            </a:r>
            <a:endParaRPr/>
          </a:p>
        </p:txBody>
      </p:sp>
      <p:sp>
        <p:nvSpPr>
          <p:cNvPr id="613" name="Google Shape;613;p53"/>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54"/>
          <p:cNvSpPr txBox="1"/>
          <p:nvPr>
            <p:ph type="title"/>
          </p:nvPr>
        </p:nvSpPr>
        <p:spPr>
          <a:xfrm>
            <a:off x="685800" y="115888"/>
            <a:ext cx="7772400" cy="1143000"/>
          </a:xfrm>
          <a:prstGeom prst="rect">
            <a:avLst/>
          </a:prstGeom>
          <a:noFill/>
          <a:ln>
            <a:noFill/>
          </a:ln>
        </p:spPr>
        <p:txBody>
          <a:bodyPr anchorCtr="0" anchor="t" bIns="44450" lIns="90475" spcFirstLastPara="1" rIns="90475" wrap="square" tIns="4445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Example:  Project Scheduling</a:t>
            </a:r>
            <a:endParaRPr/>
          </a:p>
        </p:txBody>
      </p:sp>
      <p:sp>
        <p:nvSpPr>
          <p:cNvPr id="620" name="Google Shape;620;p54"/>
          <p:cNvSpPr txBox="1"/>
          <p:nvPr>
            <p:ph idx="1" type="body"/>
          </p:nvPr>
        </p:nvSpPr>
        <p:spPr>
          <a:xfrm>
            <a:off x="684213" y="1341438"/>
            <a:ext cx="7772400" cy="5256212"/>
          </a:xfrm>
          <a:prstGeom prst="rect">
            <a:avLst/>
          </a:prstGeom>
          <a:noFill/>
          <a:ln>
            <a:noFill/>
          </a:ln>
        </p:spPr>
        <p:txBody>
          <a:bodyPr anchorCtr="0" anchor="t" bIns="44450" lIns="90475" spcFirstLastPara="1" rIns="90475" wrap="square" tIns="44450">
            <a:normAutofit/>
          </a:bodyPr>
          <a:lstStyle/>
          <a:p>
            <a:pPr indent="-342900" lvl="0" marL="342900" rtl="0" algn="l">
              <a:spcBef>
                <a:spcPts val="0"/>
              </a:spcBef>
              <a:spcAft>
                <a:spcPts val="0"/>
              </a:spcAft>
              <a:buSzPts val="1440"/>
              <a:buChar char="►"/>
            </a:pPr>
            <a:r>
              <a:rPr lang="en-US">
                <a:solidFill>
                  <a:schemeClr val="dk2"/>
                </a:solidFill>
              </a:rPr>
              <a:t>Question:  </a:t>
            </a:r>
            <a:endParaRPr/>
          </a:p>
          <a:p>
            <a:pPr indent="-342900" lvl="0" marL="342900" rtl="0" algn="l">
              <a:spcBef>
                <a:spcPts val="1000"/>
              </a:spcBef>
              <a:spcAft>
                <a:spcPts val="0"/>
              </a:spcAft>
              <a:buSzPts val="1440"/>
              <a:buFont typeface="Trebuchet MS"/>
              <a:buNone/>
            </a:pPr>
            <a:r>
              <a:rPr lang="en-US"/>
              <a:t>		How could management science be used to solve this problem?</a:t>
            </a:r>
            <a:endParaRPr/>
          </a:p>
          <a:p>
            <a:pPr indent="-342900" lvl="0" marL="342900" rtl="0" algn="l">
              <a:spcBef>
                <a:spcPts val="1000"/>
              </a:spcBef>
              <a:spcAft>
                <a:spcPts val="0"/>
              </a:spcAft>
              <a:buSzPts val="1440"/>
              <a:buChar char="►"/>
            </a:pPr>
            <a:r>
              <a:rPr lang="en-US">
                <a:solidFill>
                  <a:schemeClr val="dk2"/>
                </a:solidFill>
              </a:rPr>
              <a:t>Answer:</a:t>
            </a:r>
            <a:endParaRPr/>
          </a:p>
          <a:p>
            <a:pPr indent="-342900" lvl="0" marL="342900" rtl="0" algn="l">
              <a:spcBef>
                <a:spcPts val="1000"/>
              </a:spcBef>
              <a:spcAft>
                <a:spcPts val="0"/>
              </a:spcAft>
              <a:buSzPts val="1440"/>
              <a:buFont typeface="Trebuchet MS"/>
              <a:buNone/>
            </a:pPr>
            <a:r>
              <a:rPr lang="en-US"/>
              <a:t>		Management science can provide a structured, quantitative approach for determining the minimum project completion time based on the activities' normal times and then based on the activities' expedited (reduced) times.</a:t>
            </a:r>
            <a:endParaRPr/>
          </a:p>
        </p:txBody>
      </p:sp>
      <p:sp>
        <p:nvSpPr>
          <p:cNvPr id="621" name="Google Shape;621;p54"/>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55"/>
          <p:cNvSpPr txBox="1"/>
          <p:nvPr>
            <p:ph type="title"/>
          </p:nvPr>
        </p:nvSpPr>
        <p:spPr>
          <a:xfrm>
            <a:off x="755650" y="333375"/>
            <a:ext cx="7473950" cy="822325"/>
          </a:xfrm>
          <a:prstGeom prst="rect">
            <a:avLst/>
          </a:prstGeom>
          <a:noFill/>
          <a:ln>
            <a:noFill/>
          </a:ln>
        </p:spPr>
        <p:txBody>
          <a:bodyPr anchorCtr="0" anchor="t" bIns="44450" lIns="90475" spcFirstLastPara="1" rIns="90475" wrap="square" tIns="4445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Example:  Project Scheduling</a:t>
            </a:r>
            <a:endParaRPr/>
          </a:p>
        </p:txBody>
      </p:sp>
      <p:sp>
        <p:nvSpPr>
          <p:cNvPr id="628" name="Google Shape;628;p55"/>
          <p:cNvSpPr txBox="1"/>
          <p:nvPr>
            <p:ph idx="1" type="body"/>
          </p:nvPr>
        </p:nvSpPr>
        <p:spPr>
          <a:xfrm>
            <a:off x="900113" y="1268413"/>
            <a:ext cx="7456487" cy="5113337"/>
          </a:xfrm>
          <a:prstGeom prst="rect">
            <a:avLst/>
          </a:prstGeom>
          <a:noFill/>
          <a:ln>
            <a:noFill/>
          </a:ln>
        </p:spPr>
        <p:txBody>
          <a:bodyPr anchorCtr="0" anchor="t" bIns="44450" lIns="90475" spcFirstLastPara="1" rIns="90475" wrap="square" tIns="44450">
            <a:normAutofit/>
          </a:bodyPr>
          <a:lstStyle/>
          <a:p>
            <a:pPr indent="-342900" lvl="0" marL="342900" rtl="0" algn="l">
              <a:spcBef>
                <a:spcPts val="0"/>
              </a:spcBef>
              <a:spcAft>
                <a:spcPts val="0"/>
              </a:spcAft>
              <a:buSzPts val="1440"/>
              <a:buChar char="►"/>
            </a:pPr>
            <a:r>
              <a:rPr lang="en-US">
                <a:solidFill>
                  <a:schemeClr val="dk2"/>
                </a:solidFill>
              </a:rPr>
              <a:t>Question:</a:t>
            </a:r>
            <a:endParaRPr/>
          </a:p>
          <a:p>
            <a:pPr indent="-342900" lvl="0" marL="342900" rtl="0" algn="l">
              <a:spcBef>
                <a:spcPts val="1000"/>
              </a:spcBef>
              <a:spcAft>
                <a:spcPts val="0"/>
              </a:spcAft>
              <a:buSzPts val="1440"/>
              <a:buFont typeface="Trebuchet MS"/>
              <a:buNone/>
            </a:pPr>
            <a:r>
              <a:rPr lang="en-US"/>
              <a:t>		What would be the uncontrollable inputs?</a:t>
            </a:r>
            <a:endParaRPr/>
          </a:p>
          <a:p>
            <a:pPr indent="-342900" lvl="0" marL="342900" rtl="0" algn="l">
              <a:spcBef>
                <a:spcPts val="1000"/>
              </a:spcBef>
              <a:spcAft>
                <a:spcPts val="0"/>
              </a:spcAft>
              <a:buSzPts val="1440"/>
              <a:buChar char="►"/>
            </a:pPr>
            <a:r>
              <a:rPr lang="en-US">
                <a:solidFill>
                  <a:schemeClr val="dk2"/>
                </a:solidFill>
              </a:rPr>
              <a:t>Answer:</a:t>
            </a:r>
            <a:endParaRPr/>
          </a:p>
          <a:p>
            <a:pPr indent="-285750" lvl="1" marL="742950" rtl="0" algn="l">
              <a:spcBef>
                <a:spcPts val="1000"/>
              </a:spcBef>
              <a:spcAft>
                <a:spcPts val="0"/>
              </a:spcAft>
              <a:buSzPts val="1280"/>
              <a:buChar char="►"/>
            </a:pPr>
            <a:r>
              <a:rPr lang="en-US"/>
              <a:t>Normal and expedited activity completion times</a:t>
            </a:r>
            <a:endParaRPr/>
          </a:p>
          <a:p>
            <a:pPr indent="-285750" lvl="1" marL="742950" rtl="0" algn="l">
              <a:spcBef>
                <a:spcPts val="1000"/>
              </a:spcBef>
              <a:spcAft>
                <a:spcPts val="0"/>
              </a:spcAft>
              <a:buSzPts val="1280"/>
              <a:buChar char="►"/>
            </a:pPr>
            <a:r>
              <a:rPr lang="en-US"/>
              <a:t>Activity expediting costs</a:t>
            </a:r>
            <a:endParaRPr/>
          </a:p>
          <a:p>
            <a:pPr indent="-285750" lvl="1" marL="742950" rtl="0" algn="l">
              <a:spcBef>
                <a:spcPts val="1000"/>
              </a:spcBef>
              <a:spcAft>
                <a:spcPts val="0"/>
              </a:spcAft>
              <a:buSzPts val="1280"/>
              <a:buChar char="►"/>
            </a:pPr>
            <a:r>
              <a:rPr lang="en-US"/>
              <a:t>Funds available for expediting</a:t>
            </a:r>
            <a:endParaRPr/>
          </a:p>
          <a:p>
            <a:pPr indent="-285750" lvl="1" marL="742950" rtl="0" algn="l">
              <a:spcBef>
                <a:spcPts val="1000"/>
              </a:spcBef>
              <a:spcAft>
                <a:spcPts val="0"/>
              </a:spcAft>
              <a:buSzPts val="1280"/>
              <a:buChar char="►"/>
            </a:pPr>
            <a:r>
              <a:rPr lang="en-US"/>
              <a:t>Precedence relationships of the activities</a:t>
            </a:r>
            <a:endParaRPr/>
          </a:p>
        </p:txBody>
      </p:sp>
      <p:sp>
        <p:nvSpPr>
          <p:cNvPr id="629" name="Google Shape;629;p55"/>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56"/>
          <p:cNvSpPr txBox="1"/>
          <p:nvPr>
            <p:ph type="title"/>
          </p:nvPr>
        </p:nvSpPr>
        <p:spPr>
          <a:xfrm>
            <a:off x="684213" y="188913"/>
            <a:ext cx="7772400" cy="1143000"/>
          </a:xfrm>
          <a:prstGeom prst="rect">
            <a:avLst/>
          </a:prstGeom>
          <a:noFill/>
          <a:ln>
            <a:noFill/>
          </a:ln>
        </p:spPr>
        <p:txBody>
          <a:bodyPr anchorCtr="0" anchor="t" bIns="44450" lIns="90475" spcFirstLastPara="1" rIns="90475" wrap="square" tIns="4445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Example:  Project Scheduling</a:t>
            </a:r>
            <a:endParaRPr/>
          </a:p>
        </p:txBody>
      </p:sp>
      <p:sp>
        <p:nvSpPr>
          <p:cNvPr id="636" name="Google Shape;636;p56"/>
          <p:cNvSpPr txBox="1"/>
          <p:nvPr>
            <p:ph idx="1" type="body"/>
          </p:nvPr>
        </p:nvSpPr>
        <p:spPr>
          <a:xfrm>
            <a:off x="179388" y="1125538"/>
            <a:ext cx="8713787" cy="5543550"/>
          </a:xfrm>
          <a:prstGeom prst="rect">
            <a:avLst/>
          </a:prstGeom>
          <a:noFill/>
          <a:ln>
            <a:noFill/>
          </a:ln>
        </p:spPr>
        <p:txBody>
          <a:bodyPr anchorCtr="0" anchor="t" bIns="44450" lIns="90475" spcFirstLastPara="1" rIns="90475" wrap="square" tIns="44450">
            <a:normAutofit/>
          </a:bodyPr>
          <a:lstStyle/>
          <a:p>
            <a:pPr indent="-342900" lvl="0" marL="342900" rtl="0" algn="l">
              <a:spcBef>
                <a:spcPts val="0"/>
              </a:spcBef>
              <a:spcAft>
                <a:spcPts val="0"/>
              </a:spcAft>
              <a:buSzPts val="1440"/>
              <a:buChar char="►"/>
            </a:pPr>
            <a:r>
              <a:rPr lang="en-US">
                <a:solidFill>
                  <a:schemeClr val="dk2"/>
                </a:solidFill>
              </a:rPr>
              <a:t>Question:</a:t>
            </a:r>
            <a:endParaRPr/>
          </a:p>
          <a:p>
            <a:pPr indent="-342900" lvl="0" marL="342900" rtl="0" algn="l">
              <a:spcBef>
                <a:spcPts val="1000"/>
              </a:spcBef>
              <a:spcAft>
                <a:spcPts val="0"/>
              </a:spcAft>
              <a:buSzPts val="1440"/>
              <a:buFont typeface="Trebuchet MS"/>
              <a:buNone/>
            </a:pPr>
            <a:r>
              <a:rPr lang="en-US"/>
              <a:t>		What would be the decision variables of the mathematical model?  The objective function?  The constraints?</a:t>
            </a:r>
            <a:endParaRPr/>
          </a:p>
          <a:p>
            <a:pPr indent="-342900" lvl="0" marL="342900" rtl="0" algn="l">
              <a:spcBef>
                <a:spcPts val="1000"/>
              </a:spcBef>
              <a:spcAft>
                <a:spcPts val="0"/>
              </a:spcAft>
              <a:buSzPts val="1440"/>
              <a:buChar char="►"/>
            </a:pPr>
            <a:r>
              <a:rPr lang="en-US">
                <a:solidFill>
                  <a:schemeClr val="dk2"/>
                </a:solidFill>
              </a:rPr>
              <a:t>Answer:</a:t>
            </a:r>
            <a:endParaRPr/>
          </a:p>
          <a:p>
            <a:pPr indent="-285750" lvl="1" marL="742950" rtl="0" algn="l">
              <a:spcBef>
                <a:spcPts val="1000"/>
              </a:spcBef>
              <a:spcAft>
                <a:spcPts val="0"/>
              </a:spcAft>
              <a:buSzPts val="1280"/>
              <a:buChar char="►"/>
            </a:pPr>
            <a:r>
              <a:rPr lang="en-US" u="sng"/>
              <a:t>Decision variables</a:t>
            </a:r>
            <a:r>
              <a:rPr lang="en-US"/>
              <a:t>:  which activities to expedite and by how much, and when to start each activity</a:t>
            </a:r>
            <a:endParaRPr/>
          </a:p>
          <a:p>
            <a:pPr indent="-285750" lvl="1" marL="742950" rtl="0" algn="l">
              <a:spcBef>
                <a:spcPts val="1000"/>
              </a:spcBef>
              <a:spcAft>
                <a:spcPts val="0"/>
              </a:spcAft>
              <a:buSzPts val="1280"/>
              <a:buChar char="►"/>
            </a:pPr>
            <a:r>
              <a:rPr lang="en-US" u="sng"/>
              <a:t>Objective function</a:t>
            </a:r>
            <a:r>
              <a:rPr lang="en-US"/>
              <a:t>:  minimize project completion time</a:t>
            </a:r>
            <a:endParaRPr/>
          </a:p>
          <a:p>
            <a:pPr indent="-285750" lvl="1" marL="742950" rtl="0" algn="l">
              <a:spcBef>
                <a:spcPts val="1000"/>
              </a:spcBef>
              <a:spcAft>
                <a:spcPts val="0"/>
              </a:spcAft>
              <a:buSzPts val="1280"/>
              <a:buChar char="►"/>
            </a:pPr>
            <a:r>
              <a:rPr lang="en-US" u="sng"/>
              <a:t>Constraints</a:t>
            </a:r>
            <a:r>
              <a:rPr lang="en-US"/>
              <a:t>:  do not violate any activity precedence relationships and do not expedite in excess of the funds available.</a:t>
            </a:r>
            <a:endParaRPr/>
          </a:p>
        </p:txBody>
      </p:sp>
      <p:sp>
        <p:nvSpPr>
          <p:cNvPr id="637" name="Google Shape;637;p56"/>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57"/>
          <p:cNvSpPr txBox="1"/>
          <p:nvPr>
            <p:ph type="title"/>
          </p:nvPr>
        </p:nvSpPr>
        <p:spPr>
          <a:xfrm>
            <a:off x="827088" y="260350"/>
            <a:ext cx="7475537" cy="714375"/>
          </a:xfrm>
          <a:prstGeom prst="rect">
            <a:avLst/>
          </a:prstGeom>
          <a:noFill/>
          <a:ln>
            <a:noFill/>
          </a:ln>
        </p:spPr>
        <p:txBody>
          <a:bodyPr anchorCtr="0" anchor="t" bIns="44450" lIns="90475" spcFirstLastPara="1" rIns="90475" wrap="square" tIns="4445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Example:  Project Scheduling</a:t>
            </a:r>
            <a:endParaRPr/>
          </a:p>
        </p:txBody>
      </p:sp>
      <p:sp>
        <p:nvSpPr>
          <p:cNvPr id="644" name="Google Shape;644;p57"/>
          <p:cNvSpPr txBox="1"/>
          <p:nvPr>
            <p:ph idx="1" type="body"/>
          </p:nvPr>
        </p:nvSpPr>
        <p:spPr>
          <a:xfrm>
            <a:off x="395288" y="1298575"/>
            <a:ext cx="8497887" cy="3786188"/>
          </a:xfrm>
          <a:prstGeom prst="rect">
            <a:avLst/>
          </a:prstGeom>
          <a:noFill/>
          <a:ln>
            <a:noFill/>
          </a:ln>
        </p:spPr>
        <p:txBody>
          <a:bodyPr anchorCtr="0" anchor="t" bIns="44450" lIns="90475" spcFirstLastPara="1" rIns="90475" wrap="square" tIns="44450">
            <a:normAutofit/>
          </a:bodyPr>
          <a:lstStyle/>
          <a:p>
            <a:pPr indent="-342900" lvl="0" marL="342900" rtl="0" algn="l">
              <a:spcBef>
                <a:spcPts val="0"/>
              </a:spcBef>
              <a:spcAft>
                <a:spcPts val="0"/>
              </a:spcAft>
              <a:buSzPts val="1440"/>
              <a:buChar char="►"/>
            </a:pPr>
            <a:r>
              <a:rPr lang="en-US">
                <a:solidFill>
                  <a:schemeClr val="dk2"/>
                </a:solidFill>
              </a:rPr>
              <a:t>Question:  </a:t>
            </a:r>
            <a:endParaRPr/>
          </a:p>
          <a:p>
            <a:pPr indent="-342900" lvl="0" marL="342900" rtl="0" algn="l">
              <a:spcBef>
                <a:spcPts val="1000"/>
              </a:spcBef>
              <a:spcAft>
                <a:spcPts val="0"/>
              </a:spcAft>
              <a:buSzPts val="1440"/>
              <a:buFont typeface="Trebuchet MS"/>
              <a:buNone/>
            </a:pPr>
            <a:r>
              <a:rPr lang="en-US"/>
              <a:t>		Is the model deterministic or stochastic?</a:t>
            </a:r>
            <a:endParaRPr/>
          </a:p>
          <a:p>
            <a:pPr indent="-342900" lvl="0" marL="342900" rtl="0" algn="l">
              <a:spcBef>
                <a:spcPts val="1000"/>
              </a:spcBef>
              <a:spcAft>
                <a:spcPts val="0"/>
              </a:spcAft>
              <a:buSzPts val="1440"/>
              <a:buChar char="►"/>
            </a:pPr>
            <a:r>
              <a:rPr lang="en-US">
                <a:solidFill>
                  <a:schemeClr val="dk2"/>
                </a:solidFill>
              </a:rPr>
              <a:t>Answer:</a:t>
            </a:r>
            <a:endParaRPr/>
          </a:p>
          <a:p>
            <a:pPr indent="-342900" lvl="0" marL="342900" rtl="0" algn="l">
              <a:spcBef>
                <a:spcPts val="1000"/>
              </a:spcBef>
              <a:spcAft>
                <a:spcPts val="0"/>
              </a:spcAft>
              <a:buSzPts val="1440"/>
              <a:buFont typeface="Trebuchet MS"/>
              <a:buNone/>
            </a:pPr>
            <a:r>
              <a:rPr lang="en-US"/>
              <a:t>		</a:t>
            </a:r>
            <a:r>
              <a:rPr lang="en-US" u="sng"/>
              <a:t>Stochastic</a:t>
            </a:r>
            <a:r>
              <a:rPr lang="en-US"/>
              <a:t>.  Activity completion times, both normal and expedited, are uncertain and subject to variation.  Activity expediting costs are uncertain.  The number of activities and their precedence relationships might change before the project is completed due to a project design change. 	</a:t>
            </a:r>
            <a:endParaRPr/>
          </a:p>
        </p:txBody>
      </p:sp>
      <p:sp>
        <p:nvSpPr>
          <p:cNvPr id="645" name="Google Shape;645;p57"/>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58"/>
          <p:cNvSpPr txBox="1"/>
          <p:nvPr>
            <p:ph type="title"/>
          </p:nvPr>
        </p:nvSpPr>
        <p:spPr>
          <a:xfrm>
            <a:off x="685800" y="228600"/>
            <a:ext cx="7772400" cy="8382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Solving the Mathematical Model</a:t>
            </a:r>
            <a:endParaRPr/>
          </a:p>
        </p:txBody>
      </p:sp>
      <p:sp>
        <p:nvSpPr>
          <p:cNvPr id="651" name="Google Shape;651;p58"/>
          <p:cNvSpPr txBox="1"/>
          <p:nvPr>
            <p:ph idx="1" type="body"/>
          </p:nvPr>
        </p:nvSpPr>
        <p:spPr>
          <a:xfrm>
            <a:off x="4114800" y="1524000"/>
            <a:ext cx="4495800" cy="3581400"/>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SzPts val="2240"/>
              <a:buChar char="►"/>
            </a:pPr>
            <a:r>
              <a:rPr lang="en-US" sz="2800"/>
              <a:t>Many tools are available as discussed before</a:t>
            </a:r>
            <a:endParaRPr/>
          </a:p>
          <a:p>
            <a:pPr indent="-342900" lvl="0" marL="342900" rtl="0" algn="l">
              <a:lnSpc>
                <a:spcPct val="80000"/>
              </a:lnSpc>
              <a:spcBef>
                <a:spcPts val="1000"/>
              </a:spcBef>
              <a:spcAft>
                <a:spcPts val="0"/>
              </a:spcAft>
              <a:buSzPts val="2240"/>
              <a:buChar char="►"/>
            </a:pPr>
            <a:r>
              <a:rPr lang="en-US" sz="2800"/>
              <a:t>Some lead to “optimal” solutions (deterministic Models)</a:t>
            </a:r>
            <a:endParaRPr/>
          </a:p>
          <a:p>
            <a:pPr indent="-342900" lvl="0" marL="342900" rtl="0" algn="l">
              <a:lnSpc>
                <a:spcPct val="80000"/>
              </a:lnSpc>
              <a:spcBef>
                <a:spcPts val="1000"/>
              </a:spcBef>
              <a:spcAft>
                <a:spcPts val="0"/>
              </a:spcAft>
              <a:buSzPts val="2240"/>
              <a:buChar char="►"/>
            </a:pPr>
            <a:r>
              <a:rPr lang="en-US" sz="2800"/>
              <a:t>Others only evaluate candidates 🡪 trial and error to find “best” course of action</a:t>
            </a:r>
            <a:endParaRPr sz="2800"/>
          </a:p>
        </p:txBody>
      </p:sp>
      <p:sp>
        <p:nvSpPr>
          <p:cNvPr id="652" name="Google Shape;652;p58"/>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
        <p:nvSpPr>
          <p:cNvPr id="653" name="Google Shape;653;p58"/>
          <p:cNvSpPr txBox="1"/>
          <p:nvPr/>
        </p:nvSpPr>
        <p:spPr>
          <a:xfrm>
            <a:off x="533400" y="5257800"/>
            <a:ext cx="8229600" cy="1187450"/>
          </a:xfrm>
          <a:prstGeom prst="rect">
            <a:avLst/>
          </a:prstGeom>
          <a:noFill/>
          <a:ln>
            <a:noFill/>
          </a:ln>
        </p:spPr>
        <p:txBody>
          <a:bodyPr anchorCtr="0" anchor="t" bIns="45700" lIns="91425" spcFirstLastPara="1" rIns="91425" wrap="square" tIns="45700">
            <a:spAutoFit/>
          </a:bodyPr>
          <a:lstStyle/>
          <a:p>
            <a:pPr indent="-1257300" lvl="0" marL="1257300" marR="0" rtl="0" algn="l">
              <a:spcBef>
                <a:spcPts val="0"/>
              </a:spcBef>
              <a:spcAft>
                <a:spcPts val="0"/>
              </a:spcAft>
              <a:buNone/>
            </a:pPr>
            <a:r>
              <a:rPr i="1" lang="en-US" sz="2400">
                <a:solidFill>
                  <a:schemeClr val="dk2"/>
                </a:solidFill>
                <a:latin typeface="Times New Roman"/>
                <a:ea typeface="Times New Roman"/>
                <a:cs typeface="Times New Roman"/>
                <a:sym typeface="Times New Roman"/>
              </a:rPr>
              <a:t>Example</a:t>
            </a:r>
            <a:r>
              <a:rPr lang="en-US" sz="2400">
                <a:solidFill>
                  <a:schemeClr val="dk2"/>
                </a:solidFill>
                <a:latin typeface="Times New Roman"/>
                <a:ea typeface="Times New Roman"/>
                <a:cs typeface="Times New Roman"/>
                <a:sym typeface="Times New Roman"/>
              </a:rPr>
              <a:t>:	Read nurse profiles and demand requirements, apply algorithm, post-processes results to get monthly schedules.</a:t>
            </a:r>
            <a:endParaRPr/>
          </a:p>
        </p:txBody>
      </p:sp>
      <p:grpSp>
        <p:nvGrpSpPr>
          <p:cNvPr id="654" name="Google Shape;654;p58"/>
          <p:cNvGrpSpPr/>
          <p:nvPr/>
        </p:nvGrpSpPr>
        <p:grpSpPr>
          <a:xfrm>
            <a:off x="228600" y="1447800"/>
            <a:ext cx="3352800" cy="3429000"/>
            <a:chOff x="200" y="1152"/>
            <a:chExt cx="2268" cy="2212"/>
          </a:xfrm>
        </p:grpSpPr>
        <p:sp>
          <p:nvSpPr>
            <p:cNvPr id="655" name="Google Shape;655;p58"/>
            <p:cNvSpPr/>
            <p:nvPr/>
          </p:nvSpPr>
          <p:spPr>
            <a:xfrm>
              <a:off x="1306" y="1152"/>
              <a:ext cx="717" cy="1103"/>
            </a:xfrm>
            <a:custGeom>
              <a:rect b="b" l="l" r="r" t="t"/>
              <a:pathLst>
                <a:path extrusionOk="0" h="1103" w="717">
                  <a:moveTo>
                    <a:pt x="0" y="240"/>
                  </a:moveTo>
                  <a:lnTo>
                    <a:pt x="526" y="0"/>
                  </a:lnTo>
                  <a:lnTo>
                    <a:pt x="717" y="480"/>
                  </a:lnTo>
                  <a:lnTo>
                    <a:pt x="478" y="576"/>
                  </a:lnTo>
                  <a:lnTo>
                    <a:pt x="670" y="1007"/>
                  </a:lnTo>
                  <a:lnTo>
                    <a:pt x="191" y="1103"/>
                  </a:lnTo>
                  <a:lnTo>
                    <a:pt x="0" y="240"/>
                  </a:lnTo>
                  <a:close/>
                </a:path>
              </a:pathLst>
            </a:custGeom>
            <a:solidFill>
              <a:srgbClr val="FFFFFF"/>
            </a:solidFill>
            <a:ln cap="flat" cmpd="sng" w="174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656" name="Google Shape;656;p58"/>
            <p:cNvSpPr/>
            <p:nvPr/>
          </p:nvSpPr>
          <p:spPr>
            <a:xfrm>
              <a:off x="1439" y="1434"/>
              <a:ext cx="360" cy="15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600">
                  <a:solidFill>
                    <a:srgbClr val="000000"/>
                  </a:solidFill>
                  <a:latin typeface="Times"/>
                  <a:ea typeface="Times"/>
                  <a:cs typeface="Times"/>
                  <a:sym typeface="Times"/>
                </a:rPr>
                <a:t>Model</a:t>
              </a:r>
              <a:endParaRPr sz="2400">
                <a:solidFill>
                  <a:schemeClr val="dk1"/>
                </a:solidFill>
                <a:latin typeface="Times New Roman"/>
                <a:ea typeface="Times New Roman"/>
                <a:cs typeface="Times New Roman"/>
                <a:sym typeface="Times New Roman"/>
              </a:endParaRPr>
            </a:p>
          </p:txBody>
        </p:sp>
        <p:sp>
          <p:nvSpPr>
            <p:cNvPr id="657" name="Google Shape;657;p58"/>
            <p:cNvSpPr/>
            <p:nvPr/>
          </p:nvSpPr>
          <p:spPr>
            <a:xfrm>
              <a:off x="200" y="2779"/>
              <a:ext cx="933" cy="573"/>
            </a:xfrm>
            <a:prstGeom prst="ellipse">
              <a:avLst/>
            </a:prstGeom>
            <a:solidFill>
              <a:srgbClr val="EE0000"/>
            </a:solidFill>
            <a:ln cap="flat" cmpd="sng" w="254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58" name="Google Shape;658;p58"/>
            <p:cNvSpPr/>
            <p:nvPr/>
          </p:nvSpPr>
          <p:spPr>
            <a:xfrm>
              <a:off x="312" y="2930"/>
              <a:ext cx="698" cy="23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00000"/>
                  </a:solidFill>
                  <a:latin typeface="Times"/>
                  <a:ea typeface="Times"/>
                  <a:cs typeface="Times"/>
                  <a:sym typeface="Times"/>
                </a:rPr>
                <a:t>Solution</a:t>
              </a:r>
              <a:endParaRPr sz="2400">
                <a:solidFill>
                  <a:schemeClr val="dk1"/>
                </a:solidFill>
                <a:latin typeface="Times New Roman"/>
                <a:ea typeface="Times New Roman"/>
                <a:cs typeface="Times New Roman"/>
                <a:sym typeface="Times New Roman"/>
              </a:endParaRPr>
            </a:p>
          </p:txBody>
        </p:sp>
        <p:sp>
          <p:nvSpPr>
            <p:cNvPr id="659" name="Google Shape;659;p58"/>
            <p:cNvSpPr/>
            <p:nvPr/>
          </p:nvSpPr>
          <p:spPr>
            <a:xfrm>
              <a:off x="459" y="1824"/>
              <a:ext cx="629" cy="39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2000">
                  <a:solidFill>
                    <a:schemeClr val="dk1"/>
                  </a:solidFill>
                  <a:latin typeface="Times New Roman"/>
                  <a:ea typeface="Times New Roman"/>
                  <a:cs typeface="Times New Roman"/>
                  <a:sym typeface="Times New Roman"/>
                </a:rPr>
                <a:t>Find a</a:t>
              </a:r>
              <a:endParaRPr/>
            </a:p>
            <a:p>
              <a:pPr indent="0" lvl="0" marL="0" marR="0" rtl="0" algn="ctr">
                <a:spcBef>
                  <a:spcPts val="0"/>
                </a:spcBef>
                <a:spcAft>
                  <a:spcPts val="0"/>
                </a:spcAft>
                <a:buNone/>
              </a:pPr>
              <a:r>
                <a:rPr lang="en-US" sz="2000">
                  <a:solidFill>
                    <a:schemeClr val="dk1"/>
                  </a:solidFill>
                  <a:latin typeface="Times New Roman"/>
                  <a:ea typeface="Times New Roman"/>
                  <a:cs typeface="Times New Roman"/>
                  <a:sym typeface="Times New Roman"/>
                </a:rPr>
                <a:t>solution</a:t>
              </a:r>
              <a:r>
                <a:rPr b="1" lang="en-US" sz="1800">
                  <a:solidFill>
                    <a:schemeClr val="dk1"/>
                  </a:solidFill>
                  <a:latin typeface="Times"/>
                  <a:ea typeface="Times"/>
                  <a:cs typeface="Times"/>
                  <a:sym typeface="Times"/>
                </a:rPr>
                <a:t>  </a:t>
              </a:r>
              <a:endParaRPr sz="2400">
                <a:solidFill>
                  <a:schemeClr val="dk1"/>
                </a:solidFill>
                <a:latin typeface="Times New Roman"/>
                <a:ea typeface="Times New Roman"/>
                <a:cs typeface="Times New Roman"/>
                <a:sym typeface="Times New Roman"/>
              </a:endParaRPr>
            </a:p>
          </p:txBody>
        </p:sp>
        <p:sp>
          <p:nvSpPr>
            <p:cNvPr id="660" name="Google Shape;660;p58"/>
            <p:cNvSpPr/>
            <p:nvPr/>
          </p:nvSpPr>
          <p:spPr>
            <a:xfrm>
              <a:off x="1695" y="2735"/>
              <a:ext cx="773" cy="629"/>
            </a:xfrm>
            <a:prstGeom prst="roundRect">
              <a:avLst>
                <a:gd fmla="val 11250" name="adj"/>
              </a:avLst>
            </a:prstGeom>
            <a:solidFill>
              <a:srgbClr val="000000"/>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61" name="Google Shape;661;p58"/>
            <p:cNvSpPr/>
            <p:nvPr/>
          </p:nvSpPr>
          <p:spPr>
            <a:xfrm>
              <a:off x="1914" y="2939"/>
              <a:ext cx="352" cy="1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rgbClr val="FFFFFF"/>
                  </a:solidFill>
                  <a:latin typeface="Times"/>
                  <a:ea typeface="Times"/>
                  <a:cs typeface="Times"/>
                  <a:sym typeface="Times"/>
                </a:rPr>
                <a:t>Tools</a:t>
              </a:r>
              <a:endParaRPr sz="2400">
                <a:solidFill>
                  <a:schemeClr val="dk1"/>
                </a:solidFill>
                <a:latin typeface="Times New Roman"/>
                <a:ea typeface="Times New Roman"/>
                <a:cs typeface="Times New Roman"/>
                <a:sym typeface="Times New Roman"/>
              </a:endParaRPr>
            </a:p>
          </p:txBody>
        </p:sp>
        <p:cxnSp>
          <p:nvCxnSpPr>
            <p:cNvPr id="662" name="Google Shape;662;p58"/>
            <p:cNvCxnSpPr/>
            <p:nvPr/>
          </p:nvCxnSpPr>
          <p:spPr>
            <a:xfrm flipH="1">
              <a:off x="864" y="1824"/>
              <a:ext cx="528" cy="960"/>
            </a:xfrm>
            <a:prstGeom prst="straightConnector1">
              <a:avLst/>
            </a:prstGeom>
            <a:noFill/>
            <a:ln cap="flat" cmpd="sng" w="28575">
              <a:solidFill>
                <a:schemeClr val="lt2"/>
              </a:solidFill>
              <a:prstDash val="solid"/>
              <a:round/>
              <a:headEnd len="med" w="med" type="none"/>
              <a:tailEnd len="med" w="med" type="triangle"/>
            </a:ln>
          </p:spPr>
        </p:cxnSp>
        <p:cxnSp>
          <p:nvCxnSpPr>
            <p:cNvPr id="663" name="Google Shape;663;p58"/>
            <p:cNvCxnSpPr/>
            <p:nvPr/>
          </p:nvCxnSpPr>
          <p:spPr>
            <a:xfrm rot="10800000">
              <a:off x="1152" y="3072"/>
              <a:ext cx="528" cy="0"/>
            </a:xfrm>
            <a:prstGeom prst="straightConnector1">
              <a:avLst/>
            </a:prstGeom>
            <a:noFill/>
            <a:ln cap="flat" cmpd="sng" w="28575">
              <a:solidFill>
                <a:schemeClr val="lt2"/>
              </a:solidFill>
              <a:prstDash val="solid"/>
              <a:round/>
              <a:headEnd len="med" w="med" type="none"/>
              <a:tailEnd len="med" w="med" type="triangle"/>
            </a:ln>
          </p:spPr>
        </p:cxnSp>
        <p:cxnSp>
          <p:nvCxnSpPr>
            <p:cNvPr id="664" name="Google Shape;664;p58"/>
            <p:cNvCxnSpPr/>
            <p:nvPr/>
          </p:nvCxnSpPr>
          <p:spPr>
            <a:xfrm>
              <a:off x="1776" y="2208"/>
              <a:ext cx="288" cy="528"/>
            </a:xfrm>
            <a:prstGeom prst="straightConnector1">
              <a:avLst/>
            </a:prstGeom>
            <a:noFill/>
            <a:ln cap="flat" cmpd="sng" w="28575">
              <a:solidFill>
                <a:schemeClr val="lt2"/>
              </a:solidFill>
              <a:prstDash val="solid"/>
              <a:round/>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59"/>
          <p:cNvSpPr txBox="1"/>
          <p:nvPr>
            <p:ph type="title"/>
          </p:nvPr>
        </p:nvSpPr>
        <p:spPr>
          <a:xfrm>
            <a:off x="611188" y="188913"/>
            <a:ext cx="7772400" cy="8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Model Solution</a:t>
            </a:r>
            <a:endParaRPr/>
          </a:p>
        </p:txBody>
      </p:sp>
      <p:sp>
        <p:nvSpPr>
          <p:cNvPr id="671" name="Google Shape;671;p59"/>
          <p:cNvSpPr txBox="1"/>
          <p:nvPr>
            <p:ph idx="1" type="body"/>
          </p:nvPr>
        </p:nvSpPr>
        <p:spPr>
          <a:xfrm>
            <a:off x="395288" y="1125538"/>
            <a:ext cx="8424862" cy="411480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SzPts val="2240"/>
              <a:buChar char="►"/>
            </a:pPr>
            <a:r>
              <a:rPr lang="en-US" sz="2800"/>
              <a:t>Involves identifying the values of the decision variables that provide the “best” output for the model.</a:t>
            </a:r>
            <a:endParaRPr/>
          </a:p>
          <a:p>
            <a:pPr indent="-342900" lvl="0" marL="342900" rtl="0" algn="l">
              <a:spcBef>
                <a:spcPts val="1000"/>
              </a:spcBef>
              <a:spcAft>
                <a:spcPts val="0"/>
              </a:spcAft>
              <a:buSzPts val="2240"/>
              <a:buChar char="►"/>
            </a:pPr>
            <a:r>
              <a:rPr lang="en-US" sz="2800"/>
              <a:t>One approach is trial-and-error.</a:t>
            </a:r>
            <a:endParaRPr/>
          </a:p>
          <a:p>
            <a:pPr indent="-285750" lvl="1" marL="742950" rtl="0" algn="l">
              <a:spcBef>
                <a:spcPts val="1000"/>
              </a:spcBef>
              <a:spcAft>
                <a:spcPts val="0"/>
              </a:spcAft>
              <a:buSzPts val="1280"/>
              <a:buChar char="►"/>
            </a:pPr>
            <a:r>
              <a:rPr lang="en-US"/>
              <a:t>might not provide the best solution</a:t>
            </a:r>
            <a:endParaRPr/>
          </a:p>
          <a:p>
            <a:pPr indent="-285750" lvl="1" marL="742950" rtl="0" algn="l">
              <a:spcBef>
                <a:spcPts val="1000"/>
              </a:spcBef>
              <a:spcAft>
                <a:spcPts val="0"/>
              </a:spcAft>
              <a:buSzPts val="1280"/>
              <a:buChar char="►"/>
            </a:pPr>
            <a:r>
              <a:rPr lang="en-US"/>
              <a:t>inefficient (numerous calculations required)</a:t>
            </a:r>
            <a:endParaRPr/>
          </a:p>
          <a:p>
            <a:pPr indent="-342900" lvl="0" marL="342900" rtl="0" algn="l">
              <a:spcBef>
                <a:spcPts val="1000"/>
              </a:spcBef>
              <a:spcAft>
                <a:spcPts val="0"/>
              </a:spcAft>
              <a:buSzPts val="2240"/>
              <a:buChar char="►"/>
            </a:pPr>
            <a:r>
              <a:rPr lang="en-US" sz="2800"/>
              <a:t>Special solution procedures have been developed for specific mathematical models.</a:t>
            </a:r>
            <a:endParaRPr/>
          </a:p>
          <a:p>
            <a:pPr indent="-285750" lvl="1" marL="742950" rtl="0" algn="l">
              <a:spcBef>
                <a:spcPts val="1000"/>
              </a:spcBef>
              <a:spcAft>
                <a:spcPts val="0"/>
              </a:spcAft>
              <a:buSzPts val="1280"/>
              <a:buChar char="►"/>
            </a:pPr>
            <a:r>
              <a:rPr lang="en-US"/>
              <a:t>some small models/problems can be solved by hand calculations</a:t>
            </a:r>
            <a:endParaRPr/>
          </a:p>
          <a:p>
            <a:pPr indent="-285750" lvl="1" marL="742950" rtl="0" algn="l">
              <a:spcBef>
                <a:spcPts val="1000"/>
              </a:spcBef>
              <a:spcAft>
                <a:spcPts val="0"/>
              </a:spcAft>
              <a:buSzPts val="1280"/>
              <a:buChar char="►"/>
            </a:pPr>
            <a:r>
              <a:rPr lang="en-US"/>
              <a:t>most practical applications require using a computer</a:t>
            </a:r>
            <a:endParaRPr/>
          </a:p>
          <a:p>
            <a:pPr indent="-342900" lvl="0" marL="342900" rtl="0" algn="l">
              <a:spcBef>
                <a:spcPts val="1000"/>
              </a:spcBef>
              <a:spcAft>
                <a:spcPts val="0"/>
              </a:spcAft>
              <a:buSzPts val="2240"/>
              <a:buFont typeface="Trebuchet MS"/>
              <a:buNone/>
            </a:pPr>
            <a:r>
              <a:t/>
            </a:r>
            <a:endParaRPr sz="2800"/>
          </a:p>
        </p:txBody>
      </p:sp>
      <p:sp>
        <p:nvSpPr>
          <p:cNvPr id="672" name="Google Shape;672;p59"/>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6"/>
          <p:cNvSpPr txBox="1"/>
          <p:nvPr>
            <p:ph type="title"/>
          </p:nvPr>
        </p:nvSpPr>
        <p:spPr>
          <a:xfrm>
            <a:off x="804987" y="620688"/>
            <a:ext cx="7391400" cy="762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C0C0C"/>
              </a:buClr>
              <a:buSzPts val="3600"/>
              <a:buFont typeface="Bookman Old Style"/>
              <a:buNone/>
            </a:pPr>
            <a:r>
              <a:rPr lang="en-US" sz="3600">
                <a:solidFill>
                  <a:srgbClr val="0C0C0C"/>
                </a:solidFill>
                <a:latin typeface="Bookman Old Style"/>
                <a:ea typeface="Bookman Old Style"/>
                <a:cs typeface="Bookman Old Style"/>
                <a:sym typeface="Bookman Old Style"/>
              </a:rPr>
              <a:t>What is Operations Research?</a:t>
            </a:r>
            <a:endParaRPr/>
          </a:p>
        </p:txBody>
      </p:sp>
      <p:sp>
        <p:nvSpPr>
          <p:cNvPr id="191" name="Google Shape;191;p6"/>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0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192" name="Google Shape;192;p6"/>
          <p:cNvSpPr txBox="1"/>
          <p:nvPr/>
        </p:nvSpPr>
        <p:spPr>
          <a:xfrm>
            <a:off x="215900" y="1844824"/>
            <a:ext cx="8642350" cy="456124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2400" u="none" cap="none" strike="noStrike">
                <a:solidFill>
                  <a:schemeClr val="accent1"/>
                </a:solidFill>
                <a:latin typeface="Bookman Old Style"/>
                <a:ea typeface="Bookman Old Style"/>
                <a:cs typeface="Bookman Old Style"/>
                <a:sym typeface="Bookman Old Style"/>
              </a:rPr>
              <a:t>Operations</a:t>
            </a:r>
            <a:endParaRPr/>
          </a:p>
          <a:p>
            <a:pPr indent="0" lvl="0" marL="0" marR="0" rtl="0" algn="l">
              <a:spcBef>
                <a:spcPts val="0"/>
              </a:spcBef>
              <a:spcAft>
                <a:spcPts val="0"/>
              </a:spcAft>
              <a:buNone/>
            </a:pPr>
            <a:r>
              <a:rPr b="0" i="0" lang="en-US" sz="2400" u="none" cap="none" strike="noStrike">
                <a:solidFill>
                  <a:schemeClr val="dk1"/>
                </a:solidFill>
                <a:latin typeface="Bookman Old Style"/>
                <a:ea typeface="Bookman Old Style"/>
                <a:cs typeface="Bookman Old Style"/>
                <a:sym typeface="Bookman Old Style"/>
              </a:rPr>
              <a:t>The activities carried out in an organization.</a:t>
            </a:r>
            <a:endParaRPr/>
          </a:p>
          <a:p>
            <a:pPr indent="0" lvl="0" marL="0" marR="0" rtl="0" algn="l">
              <a:spcBef>
                <a:spcPts val="0"/>
              </a:spcBef>
              <a:spcAft>
                <a:spcPts val="0"/>
              </a:spcAft>
              <a:buNone/>
            </a:pPr>
            <a:r>
              <a:rPr b="0" i="0" lang="en-US" sz="2400" u="none" cap="none" strike="noStrike">
                <a:solidFill>
                  <a:schemeClr val="dk1"/>
                </a:solidFill>
                <a:latin typeface="Bookman Old Style"/>
                <a:ea typeface="Bookman Old Style"/>
                <a:cs typeface="Bookman Old Style"/>
                <a:sym typeface="Bookman Old Style"/>
              </a:rPr>
              <a:t> </a:t>
            </a:r>
            <a:endParaRPr/>
          </a:p>
          <a:p>
            <a:pPr indent="0" lvl="0" marL="0" marR="0" rtl="0" algn="l">
              <a:spcBef>
                <a:spcPts val="0"/>
              </a:spcBef>
              <a:spcAft>
                <a:spcPts val="0"/>
              </a:spcAft>
              <a:buNone/>
            </a:pPr>
            <a:r>
              <a:rPr b="0" i="1" lang="en-US" sz="2400" u="none" cap="none" strike="noStrike">
                <a:solidFill>
                  <a:schemeClr val="accent1"/>
                </a:solidFill>
                <a:latin typeface="Bookman Old Style"/>
                <a:ea typeface="Bookman Old Style"/>
                <a:cs typeface="Bookman Old Style"/>
                <a:sym typeface="Bookman Old Style"/>
              </a:rPr>
              <a:t>Research</a:t>
            </a:r>
            <a:endParaRPr/>
          </a:p>
          <a:p>
            <a:pPr indent="0" lvl="0" marL="0" marR="0" rtl="0" algn="l">
              <a:spcBef>
                <a:spcPts val="0"/>
              </a:spcBef>
              <a:spcAft>
                <a:spcPts val="0"/>
              </a:spcAft>
              <a:buNone/>
            </a:pPr>
            <a:r>
              <a:rPr b="0" i="0" lang="en-US" sz="2400" u="none" cap="none" strike="noStrike">
                <a:solidFill>
                  <a:srgbClr val="FFCC00"/>
                </a:solidFill>
                <a:latin typeface="Bookman Old Style"/>
                <a:ea typeface="Bookman Old Style"/>
                <a:cs typeface="Bookman Old Style"/>
                <a:sym typeface="Bookman Old Style"/>
              </a:rPr>
              <a:t>The process of observation and testing characterized by the scientific method</a:t>
            </a:r>
            <a:r>
              <a:rPr b="0" i="0" lang="en-US" sz="2400" u="none" cap="none" strike="noStrike">
                <a:solidFill>
                  <a:schemeClr val="dk1"/>
                </a:solidFill>
                <a:latin typeface="Bookman Old Style"/>
                <a:ea typeface="Bookman Old Style"/>
                <a:cs typeface="Bookman Old Style"/>
                <a:sym typeface="Bookman Old Style"/>
              </a:rPr>
              <a:t>.  Situation, problem statement, model construction, validation, experimentation, candidate solutions.</a:t>
            </a:r>
            <a:endParaRPr/>
          </a:p>
          <a:p>
            <a:pPr indent="0" lvl="0" marL="0" marR="0" rtl="0" algn="l">
              <a:spcBef>
                <a:spcPts val="0"/>
              </a:spcBef>
              <a:spcAft>
                <a:spcPts val="0"/>
              </a:spcAft>
              <a:buNone/>
            </a:pPr>
            <a:r>
              <a:rPr b="0" i="0" lang="en-US" sz="2400" u="none" cap="none" strike="noStrike">
                <a:solidFill>
                  <a:schemeClr val="dk1"/>
                </a:solidFill>
                <a:latin typeface="Bookman Old Style"/>
                <a:ea typeface="Bookman Old Style"/>
                <a:cs typeface="Bookman Old Style"/>
                <a:sym typeface="Bookman Old Style"/>
              </a:rPr>
              <a:t> </a:t>
            </a:r>
            <a:endParaRPr/>
          </a:p>
          <a:p>
            <a:pPr indent="0" lvl="0" marL="0" marR="0" rtl="0" algn="l">
              <a:lnSpc>
                <a:spcPct val="90000"/>
              </a:lnSpc>
              <a:spcBef>
                <a:spcPts val="480"/>
              </a:spcBef>
              <a:spcAft>
                <a:spcPts val="0"/>
              </a:spcAft>
              <a:buNone/>
            </a:pPr>
            <a:r>
              <a:rPr b="1" i="0" lang="en-US" sz="2400" u="sng" cap="none" strike="noStrike">
                <a:solidFill>
                  <a:srgbClr val="FFCC00"/>
                </a:solidFill>
                <a:latin typeface="Times New Roman"/>
                <a:ea typeface="Times New Roman"/>
                <a:cs typeface="Times New Roman"/>
                <a:sym typeface="Times New Roman"/>
              </a:rPr>
              <a:t>Operations Research</a:t>
            </a:r>
            <a:r>
              <a:rPr b="0" i="0" lang="en-US" sz="2400" u="none" cap="none" strike="noStrike">
                <a:solidFill>
                  <a:schemeClr val="dk1"/>
                </a:solidFill>
                <a:latin typeface="Times New Roman"/>
                <a:ea typeface="Times New Roman"/>
                <a:cs typeface="Times New Roman"/>
                <a:sym typeface="Times New Roman"/>
              </a:rPr>
              <a:t> is a quantitative approach to decision making based on the scientific method of problem solving. </a:t>
            </a:r>
            <a:endParaRPr/>
          </a:p>
          <a:p>
            <a:pPr indent="0" lvl="0" marL="0" marR="0" rtl="0" algn="l">
              <a:lnSpc>
                <a:spcPct val="90000"/>
              </a:lnSpc>
              <a:spcBef>
                <a:spcPts val="480"/>
              </a:spcBef>
              <a:spcAft>
                <a:spcPts val="0"/>
              </a:spcAft>
              <a:buNone/>
            </a:pPr>
            <a:r>
              <a:t/>
            </a:r>
            <a:endParaRPr b="0" i="0" sz="2400" u="none" cap="none" strike="noStrike">
              <a:solidFill>
                <a:schemeClr val="dk1"/>
              </a:solidFill>
              <a:latin typeface="Bookman Old Style"/>
              <a:ea typeface="Bookman Old Style"/>
              <a:cs typeface="Bookman Old Style"/>
              <a:sym typeface="Bookman Old Style"/>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60"/>
          <p:cNvSpPr txBox="1"/>
          <p:nvPr>
            <p:ph type="title"/>
          </p:nvPr>
        </p:nvSpPr>
        <p:spPr>
          <a:xfrm>
            <a:off x="609599" y="609600"/>
            <a:ext cx="6347713"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Computer Software </a:t>
            </a:r>
            <a:endParaRPr/>
          </a:p>
        </p:txBody>
      </p:sp>
      <p:sp>
        <p:nvSpPr>
          <p:cNvPr id="679" name="Google Shape;679;p60"/>
          <p:cNvSpPr txBox="1"/>
          <p:nvPr>
            <p:ph idx="1" type="body"/>
          </p:nvPr>
        </p:nvSpPr>
        <p:spPr>
          <a:xfrm>
            <a:off x="685800" y="1981200"/>
            <a:ext cx="7772400" cy="461645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A variety of software packages are available for solving mathematical models, some are:  </a:t>
            </a:r>
            <a:endParaRPr/>
          </a:p>
          <a:p>
            <a:pPr indent="-285750" lvl="1" marL="742950" rtl="0" algn="l">
              <a:spcBef>
                <a:spcPts val="1000"/>
              </a:spcBef>
              <a:spcAft>
                <a:spcPts val="0"/>
              </a:spcAft>
              <a:buSzPts val="1280"/>
              <a:buChar char="►"/>
            </a:pPr>
            <a:r>
              <a:rPr lang="en-US"/>
              <a:t>Spreadsheet packages such as </a:t>
            </a:r>
            <a:r>
              <a:rPr i="1" lang="en-US"/>
              <a:t>Microsoft Excel</a:t>
            </a:r>
            <a:endParaRPr/>
          </a:p>
          <a:p>
            <a:pPr indent="-285750" lvl="1" marL="742950" rtl="0" algn="l">
              <a:spcBef>
                <a:spcPts val="1000"/>
              </a:spcBef>
              <a:spcAft>
                <a:spcPts val="0"/>
              </a:spcAft>
              <a:buSzPts val="1280"/>
              <a:buChar char="►"/>
            </a:pPr>
            <a:r>
              <a:rPr i="1" lang="en-US"/>
              <a:t>The Management Scientist (MS)</a:t>
            </a:r>
            <a:endParaRPr/>
          </a:p>
          <a:p>
            <a:pPr indent="-285750" lvl="1" marL="742950" rtl="0" algn="l">
              <a:spcBef>
                <a:spcPts val="1000"/>
              </a:spcBef>
              <a:spcAft>
                <a:spcPts val="0"/>
              </a:spcAft>
              <a:buSzPts val="1280"/>
              <a:buChar char="►"/>
            </a:pPr>
            <a:r>
              <a:rPr i="1" lang="en-US"/>
              <a:t>Quantitative system for business (QSB)</a:t>
            </a:r>
            <a:endParaRPr/>
          </a:p>
          <a:p>
            <a:pPr indent="-285750" lvl="1" marL="742950" rtl="0" algn="l">
              <a:spcBef>
                <a:spcPts val="1000"/>
              </a:spcBef>
              <a:spcAft>
                <a:spcPts val="0"/>
              </a:spcAft>
              <a:buSzPts val="1280"/>
              <a:buChar char="►"/>
            </a:pPr>
            <a:r>
              <a:rPr i="1" lang="en-US"/>
              <a:t>LINDO, LINGO</a:t>
            </a:r>
            <a:endParaRPr/>
          </a:p>
          <a:p>
            <a:pPr indent="-285750" lvl="1" marL="742950" rtl="0" algn="l">
              <a:spcBef>
                <a:spcPts val="1000"/>
              </a:spcBef>
              <a:spcAft>
                <a:spcPts val="0"/>
              </a:spcAft>
              <a:buSzPts val="1280"/>
              <a:buChar char="►"/>
            </a:pPr>
            <a:r>
              <a:rPr i="1" lang="en-US"/>
              <a:t>Quantitative models (QM)</a:t>
            </a:r>
            <a:endParaRPr/>
          </a:p>
          <a:p>
            <a:pPr indent="-285750" lvl="1" marL="742950" rtl="0" algn="l">
              <a:spcBef>
                <a:spcPts val="1000"/>
              </a:spcBef>
              <a:spcAft>
                <a:spcPts val="0"/>
              </a:spcAft>
              <a:buSzPts val="1280"/>
              <a:buChar char="►"/>
            </a:pPr>
            <a:r>
              <a:rPr lang="en-US"/>
              <a:t>Decision Science (DS) </a:t>
            </a:r>
            <a:endParaRPr/>
          </a:p>
        </p:txBody>
      </p:sp>
      <p:sp>
        <p:nvSpPr>
          <p:cNvPr id="680" name="Google Shape;680;p60"/>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61"/>
          <p:cNvSpPr txBox="1"/>
          <p:nvPr>
            <p:ph type="title"/>
          </p:nvPr>
        </p:nvSpPr>
        <p:spPr>
          <a:xfrm>
            <a:off x="684213" y="115888"/>
            <a:ext cx="7772400" cy="1143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Model Testing and Validation</a:t>
            </a:r>
            <a:endParaRPr/>
          </a:p>
        </p:txBody>
      </p:sp>
      <p:sp>
        <p:nvSpPr>
          <p:cNvPr id="687" name="Google Shape;687;p61"/>
          <p:cNvSpPr txBox="1"/>
          <p:nvPr>
            <p:ph idx="1" type="body"/>
          </p:nvPr>
        </p:nvSpPr>
        <p:spPr>
          <a:xfrm>
            <a:off x="323850" y="1401763"/>
            <a:ext cx="8640763" cy="4114800"/>
          </a:xfrm>
          <a:prstGeom prst="rect">
            <a:avLst/>
          </a:prstGeom>
          <a:noFill/>
          <a:ln>
            <a:noFill/>
          </a:ln>
        </p:spPr>
        <p:txBody>
          <a:bodyPr anchorCtr="0" anchor="t" bIns="45700" lIns="91425" spcFirstLastPara="1" rIns="91425" wrap="square" tIns="45700">
            <a:normAutofit fontScale="85000" lnSpcReduction="10000"/>
          </a:bodyPr>
          <a:lstStyle/>
          <a:p>
            <a:pPr indent="-120904" lvl="0" marL="91440" rtl="0" algn="l">
              <a:spcBef>
                <a:spcPts val="0"/>
              </a:spcBef>
              <a:spcAft>
                <a:spcPts val="0"/>
              </a:spcAft>
              <a:buSzPct val="80000"/>
              <a:buChar char="►"/>
            </a:pPr>
            <a:r>
              <a:rPr lang="en-US" sz="2800"/>
              <a:t>Often, the goodness/accuracy of a model cannot be assessed until solutions are generated.</a:t>
            </a:r>
            <a:endParaRPr/>
          </a:p>
          <a:p>
            <a:pPr indent="-120904" lvl="0" marL="91440" rtl="0" algn="l">
              <a:spcBef>
                <a:spcPts val="1000"/>
              </a:spcBef>
              <a:spcAft>
                <a:spcPts val="0"/>
              </a:spcAft>
              <a:buSzPct val="80000"/>
              <a:buChar char="►"/>
            </a:pPr>
            <a:r>
              <a:rPr lang="en-US" sz="2800"/>
              <a:t>Small test problems having known, or at least expected, solutions can be used for model testing and validation.</a:t>
            </a:r>
            <a:endParaRPr/>
          </a:p>
          <a:p>
            <a:pPr indent="-120904" lvl="0" marL="91440" rtl="0" algn="l">
              <a:spcBef>
                <a:spcPts val="1000"/>
              </a:spcBef>
              <a:spcAft>
                <a:spcPts val="0"/>
              </a:spcAft>
              <a:buSzPct val="80000"/>
              <a:buChar char="►"/>
            </a:pPr>
            <a:r>
              <a:rPr lang="en-US" sz="2800"/>
              <a:t>If the model generates expected solutions:</a:t>
            </a:r>
            <a:endParaRPr/>
          </a:p>
          <a:p>
            <a:pPr indent="-137159" lvl="1" marL="265176" rtl="0" algn="l">
              <a:spcBef>
                <a:spcPts val="1000"/>
              </a:spcBef>
              <a:spcAft>
                <a:spcPts val="0"/>
              </a:spcAft>
              <a:buSzPct val="80000"/>
              <a:buChar char="►"/>
            </a:pPr>
            <a:r>
              <a:rPr lang="en-US"/>
              <a:t>use the model on the full-scale problem.</a:t>
            </a:r>
            <a:endParaRPr/>
          </a:p>
          <a:p>
            <a:pPr indent="-120904" lvl="0" marL="91440" rtl="0" algn="l">
              <a:spcBef>
                <a:spcPts val="1000"/>
              </a:spcBef>
              <a:spcAft>
                <a:spcPts val="0"/>
              </a:spcAft>
              <a:buSzPct val="80000"/>
              <a:buChar char="►"/>
            </a:pPr>
            <a:r>
              <a:rPr lang="en-US" sz="2800"/>
              <a:t>If inaccuracies or potential shortcomings inherent in the model are identified, take corrective action such as:</a:t>
            </a:r>
            <a:endParaRPr/>
          </a:p>
          <a:p>
            <a:pPr indent="-137159" lvl="1" marL="265176" rtl="0" algn="l">
              <a:spcBef>
                <a:spcPts val="1000"/>
              </a:spcBef>
              <a:spcAft>
                <a:spcPts val="0"/>
              </a:spcAft>
              <a:buSzPct val="80000"/>
              <a:buChar char="►"/>
            </a:pPr>
            <a:r>
              <a:rPr lang="en-US"/>
              <a:t>collection of more-accurate input data</a:t>
            </a:r>
            <a:endParaRPr/>
          </a:p>
          <a:p>
            <a:pPr indent="-137159" lvl="1" marL="265176" rtl="0" algn="l">
              <a:spcBef>
                <a:spcPts val="1000"/>
              </a:spcBef>
              <a:spcAft>
                <a:spcPts val="0"/>
              </a:spcAft>
              <a:buSzPct val="80000"/>
              <a:buChar char="►"/>
            </a:pPr>
            <a:r>
              <a:rPr lang="en-US"/>
              <a:t>modification of the model</a:t>
            </a:r>
            <a:endParaRPr/>
          </a:p>
        </p:txBody>
      </p:sp>
      <p:sp>
        <p:nvSpPr>
          <p:cNvPr id="688" name="Google Shape;688;p61"/>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62"/>
          <p:cNvSpPr txBox="1"/>
          <p:nvPr>
            <p:ph type="title"/>
          </p:nvPr>
        </p:nvSpPr>
        <p:spPr>
          <a:xfrm>
            <a:off x="685800" y="304800"/>
            <a:ext cx="7772400" cy="685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Implementation</a:t>
            </a:r>
            <a:endParaRPr/>
          </a:p>
        </p:txBody>
      </p:sp>
      <p:sp>
        <p:nvSpPr>
          <p:cNvPr id="694" name="Google Shape;694;p62"/>
          <p:cNvSpPr txBox="1"/>
          <p:nvPr>
            <p:ph idx="1" type="body"/>
          </p:nvPr>
        </p:nvSpPr>
        <p:spPr>
          <a:xfrm>
            <a:off x="3276600" y="1295400"/>
            <a:ext cx="5181600" cy="3886200"/>
          </a:xfrm>
          <a:prstGeom prst="rect">
            <a:avLst/>
          </a:prstGeom>
          <a:noFill/>
          <a:ln>
            <a:noFill/>
          </a:ln>
        </p:spPr>
        <p:txBody>
          <a:bodyPr anchorCtr="0" anchor="t" bIns="45700" lIns="91425" spcFirstLastPara="1" rIns="91425" wrap="square" tIns="45700">
            <a:normAutofit fontScale="92500" lnSpcReduction="10000"/>
          </a:bodyPr>
          <a:lstStyle/>
          <a:p>
            <a:pPr indent="-279400" lvl="0" marL="292100" rtl="0" algn="l">
              <a:spcBef>
                <a:spcPts val="0"/>
              </a:spcBef>
              <a:spcAft>
                <a:spcPts val="0"/>
              </a:spcAft>
              <a:buSzPct val="80000"/>
              <a:buChar char="►"/>
            </a:pPr>
            <a:r>
              <a:rPr lang="en-US" sz="2800"/>
              <a:t>A solution to a problem usually implies changes for some individuals in the organization</a:t>
            </a:r>
            <a:endParaRPr/>
          </a:p>
          <a:p>
            <a:pPr indent="-279400" lvl="0" marL="292100" rtl="0" algn="l">
              <a:spcBef>
                <a:spcPts val="1000"/>
              </a:spcBef>
              <a:spcAft>
                <a:spcPts val="0"/>
              </a:spcAft>
              <a:buSzPct val="80000"/>
              <a:buChar char="►"/>
            </a:pPr>
            <a:r>
              <a:rPr lang="en-US" sz="2800"/>
              <a:t>Often there is resistance to change, making the implementation difficult </a:t>
            </a:r>
            <a:endParaRPr/>
          </a:p>
          <a:p>
            <a:pPr indent="-279400" lvl="0" marL="292100" rtl="0" algn="l">
              <a:spcBef>
                <a:spcPts val="1000"/>
              </a:spcBef>
              <a:spcAft>
                <a:spcPts val="0"/>
              </a:spcAft>
              <a:buSzPct val="80000"/>
              <a:buChar char="►"/>
            </a:pPr>
            <a:r>
              <a:rPr lang="en-US" sz="2800"/>
              <a:t>User-friendly system needed</a:t>
            </a:r>
            <a:endParaRPr/>
          </a:p>
          <a:p>
            <a:pPr indent="-279400" lvl="0" marL="292100" rtl="0" algn="l">
              <a:spcBef>
                <a:spcPts val="1000"/>
              </a:spcBef>
              <a:spcAft>
                <a:spcPts val="0"/>
              </a:spcAft>
              <a:buSzPct val="80000"/>
              <a:buChar char="►"/>
            </a:pPr>
            <a:r>
              <a:rPr lang="en-US" sz="2800"/>
              <a:t>Those affected should go through training</a:t>
            </a:r>
            <a:endParaRPr/>
          </a:p>
        </p:txBody>
      </p:sp>
      <p:sp>
        <p:nvSpPr>
          <p:cNvPr id="695" name="Google Shape;695;p62"/>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pic>
        <p:nvPicPr>
          <p:cNvPr id="696" name="Google Shape;696;p62"/>
          <p:cNvPicPr preferRelativeResize="0"/>
          <p:nvPr/>
        </p:nvPicPr>
        <p:blipFill rotWithShape="1">
          <a:blip r:embed="rId3">
            <a:alphaModFix/>
          </a:blip>
          <a:srcRect b="0" l="0" r="0" t="0"/>
          <a:stretch/>
        </p:blipFill>
        <p:spPr>
          <a:xfrm>
            <a:off x="457200" y="1219200"/>
            <a:ext cx="1935163" cy="3886200"/>
          </a:xfrm>
          <a:prstGeom prst="rect">
            <a:avLst/>
          </a:prstGeom>
          <a:noFill/>
          <a:ln>
            <a:noFill/>
          </a:ln>
        </p:spPr>
      </p:pic>
      <p:sp>
        <p:nvSpPr>
          <p:cNvPr id="697" name="Google Shape;697;p62"/>
          <p:cNvSpPr txBox="1"/>
          <p:nvPr/>
        </p:nvSpPr>
        <p:spPr>
          <a:xfrm>
            <a:off x="609600" y="5334000"/>
            <a:ext cx="8001000" cy="1187450"/>
          </a:xfrm>
          <a:prstGeom prst="rect">
            <a:avLst/>
          </a:prstGeom>
          <a:noFill/>
          <a:ln>
            <a:noFill/>
          </a:ln>
        </p:spPr>
        <p:txBody>
          <a:bodyPr anchorCtr="0" anchor="t" bIns="45700" lIns="91425" spcFirstLastPara="1" rIns="91425" wrap="square" tIns="45700">
            <a:spAutoFit/>
          </a:bodyPr>
          <a:lstStyle/>
          <a:p>
            <a:pPr indent="-1257300" lvl="0" marL="1257300" marR="0" rtl="0" algn="l">
              <a:spcBef>
                <a:spcPts val="0"/>
              </a:spcBef>
              <a:spcAft>
                <a:spcPts val="0"/>
              </a:spcAft>
              <a:buNone/>
            </a:pPr>
            <a:r>
              <a:rPr i="1" lang="en-US" sz="2400">
                <a:solidFill>
                  <a:schemeClr val="dk2"/>
                </a:solidFill>
                <a:latin typeface="Times New Roman"/>
                <a:ea typeface="Times New Roman"/>
                <a:cs typeface="Times New Roman"/>
                <a:sym typeface="Times New Roman"/>
              </a:rPr>
              <a:t>Example</a:t>
            </a:r>
            <a:r>
              <a:rPr lang="en-US" sz="2400">
                <a:solidFill>
                  <a:schemeClr val="dk2"/>
                </a:solidFill>
                <a:latin typeface="Times New Roman"/>
                <a:ea typeface="Times New Roman"/>
                <a:cs typeface="Times New Roman"/>
                <a:sym typeface="Times New Roman"/>
              </a:rPr>
              <a:t>:	Implement nurse scheduling system in one unit at a time.  Integrate with existing HR and T&amp;A systems.  Provide training sessions during the workday.</a:t>
            </a:r>
            <a:r>
              <a:rPr lang="en-US" sz="2400">
                <a:solidFill>
                  <a:schemeClr val="dk1"/>
                </a:solidFill>
                <a:latin typeface="Times New Roman"/>
                <a:ea typeface="Times New Roman"/>
                <a:cs typeface="Times New Roman"/>
                <a:sym typeface="Times New Roman"/>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63"/>
          <p:cNvSpPr txBox="1"/>
          <p:nvPr>
            <p:ph type="title"/>
          </p:nvPr>
        </p:nvSpPr>
        <p:spPr>
          <a:xfrm>
            <a:off x="684213" y="333375"/>
            <a:ext cx="7772400" cy="8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Implementation and Follow-Up</a:t>
            </a:r>
            <a:endParaRPr/>
          </a:p>
        </p:txBody>
      </p:sp>
      <p:sp>
        <p:nvSpPr>
          <p:cNvPr id="704" name="Google Shape;704;p63"/>
          <p:cNvSpPr txBox="1"/>
          <p:nvPr>
            <p:ph idx="1" type="body"/>
          </p:nvPr>
        </p:nvSpPr>
        <p:spPr>
          <a:xfrm>
            <a:off x="468313" y="1401763"/>
            <a:ext cx="8351837" cy="4114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Successful implementation of model results is of critical importance.</a:t>
            </a:r>
            <a:endParaRPr/>
          </a:p>
          <a:p>
            <a:pPr indent="-342900" lvl="0" marL="342900" rtl="0" algn="l">
              <a:spcBef>
                <a:spcPts val="1000"/>
              </a:spcBef>
              <a:spcAft>
                <a:spcPts val="0"/>
              </a:spcAft>
              <a:buSzPts val="1440"/>
              <a:buChar char="►"/>
            </a:pPr>
            <a:r>
              <a:rPr lang="en-US"/>
              <a:t>Secure as much user involvement as possible throughout the modeling process.</a:t>
            </a:r>
            <a:endParaRPr/>
          </a:p>
          <a:p>
            <a:pPr indent="-342900" lvl="0" marL="342900" rtl="0" algn="l">
              <a:spcBef>
                <a:spcPts val="1000"/>
              </a:spcBef>
              <a:spcAft>
                <a:spcPts val="0"/>
              </a:spcAft>
              <a:buSzPts val="1440"/>
              <a:buChar char="►"/>
            </a:pPr>
            <a:r>
              <a:rPr lang="en-US"/>
              <a:t>Continue to monitor the contribution of the model.</a:t>
            </a:r>
            <a:endParaRPr/>
          </a:p>
          <a:p>
            <a:pPr indent="-342900" lvl="0" marL="342900" rtl="0" algn="l">
              <a:spcBef>
                <a:spcPts val="1000"/>
              </a:spcBef>
              <a:spcAft>
                <a:spcPts val="0"/>
              </a:spcAft>
              <a:buSzPts val="1440"/>
              <a:buChar char="►"/>
            </a:pPr>
            <a:r>
              <a:rPr lang="en-US"/>
              <a:t>It might be necessary to refine or expand the model.</a:t>
            </a:r>
            <a:endParaRPr/>
          </a:p>
        </p:txBody>
      </p:sp>
      <p:sp>
        <p:nvSpPr>
          <p:cNvPr id="705" name="Google Shape;705;p63"/>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64"/>
          <p:cNvSpPr txBox="1"/>
          <p:nvPr>
            <p:ph type="title"/>
          </p:nvPr>
        </p:nvSpPr>
        <p:spPr>
          <a:xfrm>
            <a:off x="684213" y="188913"/>
            <a:ext cx="7772400" cy="863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Report Generation</a:t>
            </a:r>
            <a:endParaRPr/>
          </a:p>
        </p:txBody>
      </p:sp>
      <p:sp>
        <p:nvSpPr>
          <p:cNvPr id="712" name="Google Shape;712;p64"/>
          <p:cNvSpPr txBox="1"/>
          <p:nvPr>
            <p:ph idx="1" type="body"/>
          </p:nvPr>
        </p:nvSpPr>
        <p:spPr>
          <a:xfrm>
            <a:off x="468313" y="1125538"/>
            <a:ext cx="8351837" cy="532765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A managerial report, based on the results of the model,  should be prepared.</a:t>
            </a:r>
            <a:endParaRPr/>
          </a:p>
          <a:p>
            <a:pPr indent="-342900" lvl="0" marL="342900" rtl="0" algn="l">
              <a:spcBef>
                <a:spcPts val="1000"/>
              </a:spcBef>
              <a:spcAft>
                <a:spcPts val="0"/>
              </a:spcAft>
              <a:buSzPts val="1440"/>
              <a:buChar char="►"/>
            </a:pPr>
            <a:r>
              <a:rPr lang="en-US"/>
              <a:t>The report should be easily understood by the decision maker.</a:t>
            </a:r>
            <a:endParaRPr/>
          </a:p>
          <a:p>
            <a:pPr indent="-342900" lvl="0" marL="342900" rtl="0" algn="l">
              <a:spcBef>
                <a:spcPts val="1000"/>
              </a:spcBef>
              <a:spcAft>
                <a:spcPts val="0"/>
              </a:spcAft>
              <a:buSzPts val="1440"/>
              <a:buChar char="►"/>
            </a:pPr>
            <a:r>
              <a:rPr lang="en-US"/>
              <a:t>The report should include:</a:t>
            </a:r>
            <a:endParaRPr/>
          </a:p>
          <a:p>
            <a:pPr indent="-285750" lvl="1" marL="742950" rtl="0" algn="l">
              <a:spcBef>
                <a:spcPts val="1000"/>
              </a:spcBef>
              <a:spcAft>
                <a:spcPts val="0"/>
              </a:spcAft>
              <a:buSzPts val="1280"/>
              <a:buChar char="►"/>
            </a:pPr>
            <a:r>
              <a:rPr lang="en-US"/>
              <a:t>the recommended decision</a:t>
            </a:r>
            <a:endParaRPr/>
          </a:p>
          <a:p>
            <a:pPr indent="-285750" lvl="1" marL="742950" rtl="0" algn="l">
              <a:spcBef>
                <a:spcPts val="1000"/>
              </a:spcBef>
              <a:spcAft>
                <a:spcPts val="0"/>
              </a:spcAft>
              <a:buSzPts val="1280"/>
              <a:buChar char="►"/>
            </a:pPr>
            <a:r>
              <a:rPr lang="en-US"/>
              <a:t>other pertinent information about the results (for example, how sensitive the model solution is to the assumptions and data used in the model)</a:t>
            </a:r>
            <a:endParaRPr/>
          </a:p>
        </p:txBody>
      </p:sp>
      <p:sp>
        <p:nvSpPr>
          <p:cNvPr id="713" name="Google Shape;713;p64"/>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65"/>
          <p:cNvSpPr txBox="1"/>
          <p:nvPr>
            <p:ph type="title"/>
          </p:nvPr>
        </p:nvSpPr>
        <p:spPr>
          <a:xfrm>
            <a:off x="685800" y="228600"/>
            <a:ext cx="7772400" cy="1447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Components of OR-Based Decision Support System</a:t>
            </a:r>
            <a:endParaRPr/>
          </a:p>
        </p:txBody>
      </p:sp>
      <p:sp>
        <p:nvSpPr>
          <p:cNvPr id="719" name="Google Shape;719;p65"/>
          <p:cNvSpPr txBox="1"/>
          <p:nvPr>
            <p:ph idx="1" type="body"/>
          </p:nvPr>
        </p:nvSpPr>
        <p:spPr>
          <a:xfrm>
            <a:off x="457200" y="1981200"/>
            <a:ext cx="5105400" cy="4114800"/>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SzPct val="80000"/>
              <a:buChar char="►"/>
            </a:pPr>
            <a:r>
              <a:rPr lang="en-US" sz="2800"/>
              <a:t>Data base (nurse profiles, external resources, rules)</a:t>
            </a:r>
            <a:endParaRPr/>
          </a:p>
          <a:p>
            <a:pPr indent="-342900" lvl="0" marL="342900" rtl="0" algn="l">
              <a:spcBef>
                <a:spcPts val="1000"/>
              </a:spcBef>
              <a:spcAft>
                <a:spcPts val="0"/>
              </a:spcAft>
              <a:buSzPct val="80000"/>
              <a:buChar char="►"/>
            </a:pPr>
            <a:r>
              <a:rPr lang="en-US" sz="2800"/>
              <a:t>Graphical User Interface (GUI); web enabled using java or VBA</a:t>
            </a:r>
            <a:endParaRPr/>
          </a:p>
          <a:p>
            <a:pPr indent="-342900" lvl="0" marL="342900" rtl="0" algn="l">
              <a:spcBef>
                <a:spcPts val="1000"/>
              </a:spcBef>
              <a:spcAft>
                <a:spcPts val="0"/>
              </a:spcAft>
              <a:buSzPct val="80000"/>
              <a:buChar char="►"/>
            </a:pPr>
            <a:r>
              <a:rPr lang="en-US" sz="2800"/>
              <a:t>Algorithms, pre- and post- processor</a:t>
            </a:r>
            <a:endParaRPr/>
          </a:p>
          <a:p>
            <a:pPr indent="-342900" lvl="0" marL="342900" rtl="0" algn="l">
              <a:spcBef>
                <a:spcPts val="1000"/>
              </a:spcBef>
              <a:spcAft>
                <a:spcPts val="0"/>
              </a:spcAft>
              <a:buSzPct val="80000"/>
              <a:buChar char="►"/>
            </a:pPr>
            <a:r>
              <a:rPr lang="en-US" sz="2800"/>
              <a:t>What-if analysis</a:t>
            </a:r>
            <a:endParaRPr/>
          </a:p>
          <a:p>
            <a:pPr indent="-342900" lvl="0" marL="342900" rtl="0" algn="l">
              <a:spcBef>
                <a:spcPts val="1000"/>
              </a:spcBef>
              <a:spcAft>
                <a:spcPts val="0"/>
              </a:spcAft>
              <a:buSzPct val="80000"/>
              <a:buChar char="►"/>
            </a:pPr>
            <a:r>
              <a:rPr lang="en-US" sz="2800"/>
              <a:t>Report generators</a:t>
            </a:r>
            <a:endParaRPr/>
          </a:p>
        </p:txBody>
      </p:sp>
      <p:sp>
        <p:nvSpPr>
          <p:cNvPr id="720" name="Google Shape;720;p65"/>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graphicFrame>
        <p:nvGraphicFramePr>
          <p:cNvPr id="721" name="Google Shape;721;p65"/>
          <p:cNvGraphicFramePr/>
          <p:nvPr/>
        </p:nvGraphicFramePr>
        <p:xfrm>
          <a:off x="6019800" y="2209800"/>
          <a:ext cx="2571750" cy="2667000"/>
        </p:xfrm>
        <a:graphic>
          <a:graphicData uri="http://schemas.openxmlformats.org/presentationml/2006/ole">
            <mc:AlternateContent>
              <mc:Choice Requires="v">
                <p:oleObj r:id="rId4" imgH="2667000" imgW="2571750" progId="MS_ClipArt_Gallery.5" spid="_x0000_s1">
                  <p:embed/>
                </p:oleObj>
              </mc:Choice>
              <mc:Fallback>
                <p:oleObj r:id="rId5" imgH="2667000" imgW="2571750" progId="MS_ClipArt_Gallery.5">
                  <p:embed/>
                  <p:pic>
                    <p:nvPicPr>
                      <p:cNvPr id="721" name="Google Shape;721;p65"/>
                      <p:cNvPicPr preferRelativeResize="0"/>
                      <p:nvPr/>
                    </p:nvPicPr>
                    <p:blipFill rotWithShape="1">
                      <a:blip r:embed="rId6">
                        <a:alphaModFix/>
                      </a:blip>
                      <a:srcRect b="0" l="0" r="0" t="0"/>
                      <a:stretch/>
                    </p:blipFill>
                    <p:spPr>
                      <a:xfrm>
                        <a:off x="6019800" y="2209800"/>
                        <a:ext cx="2571750" cy="2667000"/>
                      </a:xfrm>
                      <a:prstGeom prst="rect">
                        <a:avLst/>
                      </a:prstGeom>
                      <a:noFill/>
                      <a:ln>
                        <a:noFill/>
                      </a:ln>
                    </p:spPr>
                  </p:pic>
                </p:oleObj>
              </mc:Fallback>
            </mc:AlternateContent>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66"/>
          <p:cNvSpPr txBox="1"/>
          <p:nvPr>
            <p:ph type="title"/>
          </p:nvPr>
        </p:nvSpPr>
        <p:spPr>
          <a:xfrm>
            <a:off x="685800" y="152400"/>
            <a:ext cx="7772400" cy="9144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Examples of OR Applications</a:t>
            </a:r>
            <a:endParaRPr/>
          </a:p>
        </p:txBody>
      </p:sp>
      <p:sp>
        <p:nvSpPr>
          <p:cNvPr id="727" name="Google Shape;727;p66"/>
          <p:cNvSpPr txBox="1"/>
          <p:nvPr>
            <p:ph idx="1" type="body"/>
          </p:nvPr>
        </p:nvSpPr>
        <p:spPr>
          <a:xfrm>
            <a:off x="609600" y="1447800"/>
            <a:ext cx="8305800" cy="47244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Rescheduling aircraft in response to groundings and delays</a:t>
            </a:r>
            <a:endParaRPr/>
          </a:p>
          <a:p>
            <a:pPr indent="-342900" lvl="0" marL="342900" rtl="0" algn="l">
              <a:spcBef>
                <a:spcPts val="1000"/>
              </a:spcBef>
              <a:spcAft>
                <a:spcPts val="0"/>
              </a:spcAft>
              <a:buSzPts val="1440"/>
              <a:buChar char="►"/>
            </a:pPr>
            <a:r>
              <a:rPr lang="en-US"/>
              <a:t>Planning production for printed circuit board assembly</a:t>
            </a:r>
            <a:endParaRPr/>
          </a:p>
          <a:p>
            <a:pPr indent="-342900" lvl="0" marL="342900" rtl="0" algn="l">
              <a:spcBef>
                <a:spcPts val="1000"/>
              </a:spcBef>
              <a:spcAft>
                <a:spcPts val="0"/>
              </a:spcAft>
              <a:buSzPts val="1440"/>
              <a:buChar char="►"/>
            </a:pPr>
            <a:r>
              <a:rPr lang="en-US"/>
              <a:t>Scheduling equipment operators in mail processing &amp; distribution centers</a:t>
            </a:r>
            <a:endParaRPr/>
          </a:p>
          <a:p>
            <a:pPr indent="-342900" lvl="0" marL="342900" rtl="0" algn="l">
              <a:spcBef>
                <a:spcPts val="1000"/>
              </a:spcBef>
              <a:spcAft>
                <a:spcPts val="0"/>
              </a:spcAft>
              <a:buSzPts val="1440"/>
              <a:buChar char="►"/>
            </a:pPr>
            <a:r>
              <a:rPr lang="en-US"/>
              <a:t>Developing routes for propane delivery</a:t>
            </a:r>
            <a:endParaRPr/>
          </a:p>
          <a:p>
            <a:pPr indent="-342900" lvl="0" marL="342900" rtl="0" algn="l">
              <a:spcBef>
                <a:spcPts val="1000"/>
              </a:spcBef>
              <a:spcAft>
                <a:spcPts val="0"/>
              </a:spcAft>
              <a:buSzPts val="1440"/>
              <a:buChar char="►"/>
            </a:pPr>
            <a:r>
              <a:rPr lang="en-US"/>
              <a:t>Adjusting nurse schedules in light of daily fluctuations in demand</a:t>
            </a:r>
            <a:endParaRPr/>
          </a:p>
        </p:txBody>
      </p:sp>
      <p:sp>
        <p:nvSpPr>
          <p:cNvPr id="728" name="Google Shape;728;p66"/>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67"/>
          <p:cNvSpPr txBox="1"/>
          <p:nvPr>
            <p:ph type="title"/>
          </p:nvPr>
        </p:nvSpPr>
        <p:spPr>
          <a:xfrm>
            <a:off x="755650" y="260350"/>
            <a:ext cx="7473950" cy="714375"/>
          </a:xfrm>
          <a:prstGeom prst="rect">
            <a:avLst/>
          </a:prstGeom>
          <a:noFill/>
          <a:ln>
            <a:noFill/>
          </a:ln>
        </p:spPr>
        <p:txBody>
          <a:bodyPr anchorCtr="0" anchor="t" bIns="44450" lIns="90475" spcFirstLastPara="1" rIns="90475" wrap="square" tIns="4445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Example:  Austin Auto Auction</a:t>
            </a:r>
            <a:endParaRPr/>
          </a:p>
        </p:txBody>
      </p:sp>
      <p:sp>
        <p:nvSpPr>
          <p:cNvPr id="735" name="Google Shape;735;p67"/>
          <p:cNvSpPr txBox="1"/>
          <p:nvPr>
            <p:ph idx="1" type="body"/>
          </p:nvPr>
        </p:nvSpPr>
        <p:spPr>
          <a:xfrm>
            <a:off x="395288" y="1185863"/>
            <a:ext cx="8497887" cy="4114800"/>
          </a:xfrm>
          <a:prstGeom prst="rect">
            <a:avLst/>
          </a:prstGeom>
          <a:noFill/>
          <a:ln>
            <a:noFill/>
          </a:ln>
        </p:spPr>
        <p:txBody>
          <a:bodyPr anchorCtr="0" anchor="t" bIns="44450" lIns="90475" spcFirstLastPara="1" rIns="90475" wrap="square" tIns="44450">
            <a:normAutofit fontScale="92500" lnSpcReduction="20000"/>
          </a:bodyPr>
          <a:lstStyle/>
          <a:p>
            <a:pPr indent="-342900" lvl="0" marL="342900" rtl="0" algn="l">
              <a:spcBef>
                <a:spcPts val="0"/>
              </a:spcBef>
              <a:spcAft>
                <a:spcPts val="0"/>
              </a:spcAft>
              <a:buSzPct val="80000"/>
              <a:buFont typeface="Trebuchet MS"/>
              <a:buNone/>
            </a:pPr>
            <a:r>
              <a:rPr lang="en-US" sz="2800"/>
              <a:t>		An auctioneer has developed a simple mathematical model for deciding the starting bid he will require when auctioning a used automobile.  		Essentially, he sets the starting bid at seventy percent of what he predicts the final winning bid will (or should) be.  He predicts the winning bid by starting with the car's original selling price and making two deductions, one based on the car's age and the other based on the car's mileage. </a:t>
            </a:r>
            <a:endParaRPr/>
          </a:p>
          <a:p>
            <a:pPr indent="-342900" lvl="0" marL="342900" rtl="0" algn="l">
              <a:spcBef>
                <a:spcPts val="1000"/>
              </a:spcBef>
              <a:spcAft>
                <a:spcPts val="0"/>
              </a:spcAft>
              <a:buSzPct val="80000"/>
              <a:buFont typeface="Trebuchet MS"/>
              <a:buNone/>
            </a:pPr>
            <a:r>
              <a:rPr lang="en-US" sz="2800"/>
              <a:t>		The age deduction is $800 per year and the mileage deduction is $.025 per mile.</a:t>
            </a:r>
            <a:endParaRPr/>
          </a:p>
        </p:txBody>
      </p:sp>
      <p:sp>
        <p:nvSpPr>
          <p:cNvPr id="736" name="Google Shape;736;p67"/>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68"/>
          <p:cNvSpPr txBox="1"/>
          <p:nvPr>
            <p:ph type="title"/>
          </p:nvPr>
        </p:nvSpPr>
        <p:spPr>
          <a:xfrm>
            <a:off x="684213" y="188913"/>
            <a:ext cx="7772400" cy="1143000"/>
          </a:xfrm>
          <a:prstGeom prst="rect">
            <a:avLst/>
          </a:prstGeom>
          <a:noFill/>
          <a:ln>
            <a:noFill/>
          </a:ln>
        </p:spPr>
        <p:txBody>
          <a:bodyPr anchorCtr="0" anchor="t" bIns="44450" lIns="90475" spcFirstLastPara="1" rIns="90475" wrap="square" tIns="4445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Example:  Austin Auto Auction</a:t>
            </a:r>
            <a:endParaRPr/>
          </a:p>
        </p:txBody>
      </p:sp>
      <p:sp>
        <p:nvSpPr>
          <p:cNvPr id="743" name="Google Shape;743;p68"/>
          <p:cNvSpPr txBox="1"/>
          <p:nvPr>
            <p:ph idx="1" type="body"/>
          </p:nvPr>
        </p:nvSpPr>
        <p:spPr>
          <a:xfrm>
            <a:off x="395288" y="1268413"/>
            <a:ext cx="8569325" cy="4114800"/>
          </a:xfrm>
          <a:prstGeom prst="rect">
            <a:avLst/>
          </a:prstGeom>
          <a:noFill/>
          <a:ln>
            <a:noFill/>
          </a:ln>
        </p:spPr>
        <p:txBody>
          <a:bodyPr anchorCtr="0" anchor="t" bIns="44450" lIns="90475" spcFirstLastPara="1" rIns="90475" wrap="square" tIns="44450">
            <a:normAutofit fontScale="77500" lnSpcReduction="20000"/>
          </a:bodyPr>
          <a:lstStyle/>
          <a:p>
            <a:pPr indent="-110236" lvl="0" marL="91440" rtl="0" algn="l">
              <a:spcBef>
                <a:spcPts val="0"/>
              </a:spcBef>
              <a:spcAft>
                <a:spcPts val="0"/>
              </a:spcAft>
              <a:buSzPct val="80000"/>
              <a:buChar char="►"/>
            </a:pPr>
            <a:r>
              <a:rPr lang="en-US" sz="2800">
                <a:solidFill>
                  <a:schemeClr val="dk2"/>
                </a:solidFill>
              </a:rPr>
              <a:t>Question:  </a:t>
            </a:r>
            <a:endParaRPr/>
          </a:p>
          <a:p>
            <a:pPr indent="-91440" lvl="0" marL="91440" rtl="0" algn="l">
              <a:spcBef>
                <a:spcPts val="1000"/>
              </a:spcBef>
              <a:spcAft>
                <a:spcPts val="0"/>
              </a:spcAft>
              <a:buSzPct val="80000"/>
              <a:buFont typeface="Trebuchet MS"/>
              <a:buNone/>
            </a:pPr>
            <a:r>
              <a:rPr lang="en-US" sz="2800"/>
              <a:t>		Develop the mathematical model that will give the starting bid (</a:t>
            </a:r>
            <a:r>
              <a:rPr i="1" lang="en-US" sz="2800"/>
              <a:t>B</a:t>
            </a:r>
            <a:r>
              <a:rPr lang="en-US" sz="2800"/>
              <a:t>) for a car in terms of the car's original price (</a:t>
            </a:r>
            <a:r>
              <a:rPr i="1" lang="en-US" sz="2800"/>
              <a:t>P</a:t>
            </a:r>
            <a:r>
              <a:rPr lang="en-US" sz="2800"/>
              <a:t>), current age (</a:t>
            </a:r>
            <a:r>
              <a:rPr i="1" lang="en-US" sz="2800"/>
              <a:t>A</a:t>
            </a:r>
            <a:r>
              <a:rPr lang="en-US" sz="2800"/>
              <a:t>) and mileage (</a:t>
            </a:r>
            <a:r>
              <a:rPr i="1" lang="en-US" sz="2800"/>
              <a:t>M</a:t>
            </a:r>
            <a:r>
              <a:rPr lang="en-US" sz="2800"/>
              <a:t>). </a:t>
            </a:r>
            <a:endParaRPr/>
          </a:p>
          <a:p>
            <a:pPr indent="-110236" lvl="0" marL="91440" rtl="0" algn="l">
              <a:spcBef>
                <a:spcPts val="1000"/>
              </a:spcBef>
              <a:spcAft>
                <a:spcPts val="0"/>
              </a:spcAft>
              <a:buSzPct val="80000"/>
              <a:buChar char="►"/>
            </a:pPr>
            <a:r>
              <a:rPr lang="en-US" sz="2800">
                <a:solidFill>
                  <a:schemeClr val="dk2"/>
                </a:solidFill>
              </a:rPr>
              <a:t>Answer:</a:t>
            </a:r>
            <a:endParaRPr/>
          </a:p>
          <a:p>
            <a:pPr indent="-91440" lvl="0" marL="91440" rtl="0" algn="l">
              <a:spcBef>
                <a:spcPts val="1000"/>
              </a:spcBef>
              <a:spcAft>
                <a:spcPts val="0"/>
              </a:spcAft>
              <a:buSzPct val="80000"/>
              <a:buFont typeface="Trebuchet MS"/>
              <a:buNone/>
            </a:pPr>
            <a:r>
              <a:rPr lang="en-US" sz="2800">
                <a:solidFill>
                  <a:schemeClr val="dk2"/>
                </a:solidFill>
              </a:rPr>
              <a:t>		</a:t>
            </a:r>
            <a:r>
              <a:rPr lang="en-US" sz="2800"/>
              <a:t>The expected winning bid can be expressed as:</a:t>
            </a:r>
            <a:endParaRPr/>
          </a:p>
          <a:p>
            <a:pPr indent="-91440" lvl="0" marL="91440" rtl="0" algn="ctr">
              <a:spcBef>
                <a:spcPts val="1000"/>
              </a:spcBef>
              <a:spcAft>
                <a:spcPts val="0"/>
              </a:spcAft>
              <a:buSzPct val="80000"/>
              <a:buFont typeface="Trebuchet MS"/>
              <a:buNone/>
            </a:pPr>
            <a:r>
              <a:rPr i="1" lang="en-US" sz="2800"/>
              <a:t>P</a:t>
            </a:r>
            <a:r>
              <a:rPr lang="en-US" sz="2800"/>
              <a:t> - 800(</a:t>
            </a:r>
            <a:r>
              <a:rPr i="1" lang="en-US" sz="2800"/>
              <a:t>A</a:t>
            </a:r>
            <a:r>
              <a:rPr lang="en-US" sz="2800"/>
              <a:t>) - .025(</a:t>
            </a:r>
            <a:r>
              <a:rPr i="1" lang="en-US" sz="2800"/>
              <a:t>M</a:t>
            </a:r>
            <a:r>
              <a:rPr lang="en-US" sz="2800"/>
              <a:t>)</a:t>
            </a:r>
            <a:endParaRPr/>
          </a:p>
          <a:p>
            <a:pPr indent="-91440" lvl="0" marL="91440" rtl="0" algn="l">
              <a:spcBef>
                <a:spcPts val="1000"/>
              </a:spcBef>
              <a:spcAft>
                <a:spcPts val="0"/>
              </a:spcAft>
              <a:buSzPct val="80000"/>
              <a:buFont typeface="Trebuchet MS"/>
              <a:buNone/>
            </a:pPr>
            <a:r>
              <a:rPr lang="en-US" sz="2800"/>
              <a:t>      	The entire model is:</a:t>
            </a:r>
            <a:endParaRPr/>
          </a:p>
          <a:p>
            <a:pPr indent="-91440" lvl="0" marL="91440" rtl="0" algn="l">
              <a:spcBef>
                <a:spcPts val="1000"/>
              </a:spcBef>
              <a:spcAft>
                <a:spcPts val="0"/>
              </a:spcAft>
              <a:buSzPct val="80000"/>
              <a:buFont typeface="Trebuchet MS"/>
              <a:buNone/>
            </a:pPr>
            <a:r>
              <a:rPr lang="en-US" sz="2800"/>
              <a:t>               	</a:t>
            </a:r>
            <a:r>
              <a:rPr i="1" lang="en-US" sz="2800"/>
              <a:t>B</a:t>
            </a:r>
            <a:r>
              <a:rPr lang="en-US" sz="2800"/>
              <a:t> = .7(expected winning bid)  or</a:t>
            </a:r>
            <a:endParaRPr/>
          </a:p>
          <a:p>
            <a:pPr indent="-91440" lvl="0" marL="91440" rtl="0" algn="l">
              <a:spcBef>
                <a:spcPts val="1000"/>
              </a:spcBef>
              <a:spcAft>
                <a:spcPts val="0"/>
              </a:spcAft>
              <a:buSzPct val="80000"/>
              <a:buFont typeface="Trebuchet MS"/>
              <a:buNone/>
            </a:pPr>
            <a:r>
              <a:rPr lang="en-US" sz="2800"/>
              <a:t>               	</a:t>
            </a:r>
            <a:r>
              <a:rPr i="1" lang="en-US" sz="2800"/>
              <a:t>B</a:t>
            </a:r>
            <a:r>
              <a:rPr lang="en-US" sz="2800"/>
              <a:t> = .7(</a:t>
            </a:r>
            <a:r>
              <a:rPr i="1" lang="en-US" sz="2800"/>
              <a:t>P</a:t>
            </a:r>
            <a:r>
              <a:rPr lang="en-US" sz="2800"/>
              <a:t> - 800(</a:t>
            </a:r>
            <a:r>
              <a:rPr i="1" lang="en-US" sz="2800"/>
              <a:t>A</a:t>
            </a:r>
            <a:r>
              <a:rPr lang="en-US" sz="2800"/>
              <a:t>) - .025(</a:t>
            </a:r>
            <a:r>
              <a:rPr i="1" lang="en-US" sz="2800"/>
              <a:t>M</a:t>
            </a:r>
            <a:r>
              <a:rPr lang="en-US" sz="2800"/>
              <a:t>))  or</a:t>
            </a:r>
            <a:endParaRPr/>
          </a:p>
          <a:p>
            <a:pPr indent="-91440" lvl="0" marL="91440" rtl="0" algn="l">
              <a:spcBef>
                <a:spcPts val="1000"/>
              </a:spcBef>
              <a:spcAft>
                <a:spcPts val="0"/>
              </a:spcAft>
              <a:buSzPct val="80000"/>
              <a:buFont typeface="Trebuchet MS"/>
              <a:buNone/>
            </a:pPr>
            <a:r>
              <a:rPr lang="en-US" sz="2800"/>
              <a:t>               	</a:t>
            </a:r>
            <a:r>
              <a:rPr i="1" lang="en-US" sz="2800"/>
              <a:t>B</a:t>
            </a:r>
            <a:r>
              <a:rPr lang="en-US" sz="2800"/>
              <a:t> = .7(</a:t>
            </a:r>
            <a:r>
              <a:rPr i="1" lang="en-US" sz="2800"/>
              <a:t>P</a:t>
            </a:r>
            <a:r>
              <a:rPr lang="en-US" sz="2800"/>
              <a:t>)- 560(</a:t>
            </a:r>
            <a:r>
              <a:rPr i="1" lang="en-US" sz="2800"/>
              <a:t>A</a:t>
            </a:r>
            <a:r>
              <a:rPr lang="en-US" sz="2800"/>
              <a:t>) - .0175(</a:t>
            </a:r>
            <a:r>
              <a:rPr i="1" lang="en-US" sz="2800"/>
              <a:t>M</a:t>
            </a:r>
            <a:r>
              <a:rPr lang="en-US" sz="2800"/>
              <a:t>)</a:t>
            </a:r>
            <a:endParaRPr/>
          </a:p>
        </p:txBody>
      </p:sp>
      <p:sp>
        <p:nvSpPr>
          <p:cNvPr id="744" name="Google Shape;744;p68"/>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69"/>
          <p:cNvSpPr txBox="1"/>
          <p:nvPr>
            <p:ph type="title"/>
          </p:nvPr>
        </p:nvSpPr>
        <p:spPr>
          <a:xfrm>
            <a:off x="684213" y="188913"/>
            <a:ext cx="7772400" cy="1143000"/>
          </a:xfrm>
          <a:prstGeom prst="rect">
            <a:avLst/>
          </a:prstGeom>
          <a:noFill/>
          <a:ln>
            <a:noFill/>
          </a:ln>
        </p:spPr>
        <p:txBody>
          <a:bodyPr anchorCtr="0" anchor="t" bIns="44450" lIns="90475" spcFirstLastPara="1" rIns="90475" wrap="square" tIns="4445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Example:  Austin Auto Auction</a:t>
            </a:r>
            <a:endParaRPr/>
          </a:p>
        </p:txBody>
      </p:sp>
      <p:sp>
        <p:nvSpPr>
          <p:cNvPr id="751" name="Google Shape;751;p69"/>
          <p:cNvSpPr txBox="1"/>
          <p:nvPr>
            <p:ph idx="1" type="body"/>
          </p:nvPr>
        </p:nvSpPr>
        <p:spPr>
          <a:xfrm>
            <a:off x="395288" y="1268413"/>
            <a:ext cx="8424862" cy="5256212"/>
          </a:xfrm>
          <a:prstGeom prst="rect">
            <a:avLst/>
          </a:prstGeom>
          <a:noFill/>
          <a:ln>
            <a:noFill/>
          </a:ln>
        </p:spPr>
        <p:txBody>
          <a:bodyPr anchorCtr="0" anchor="t" bIns="44450" lIns="90475" spcFirstLastPara="1" rIns="90475" wrap="square" tIns="44450">
            <a:normAutofit/>
          </a:bodyPr>
          <a:lstStyle/>
          <a:p>
            <a:pPr indent="-342900" lvl="0" marL="342900" rtl="0" algn="l">
              <a:spcBef>
                <a:spcPts val="0"/>
              </a:spcBef>
              <a:spcAft>
                <a:spcPts val="0"/>
              </a:spcAft>
              <a:buSzPts val="1440"/>
              <a:buChar char="►"/>
            </a:pPr>
            <a:r>
              <a:rPr lang="en-US">
                <a:solidFill>
                  <a:schemeClr val="dk2"/>
                </a:solidFill>
              </a:rPr>
              <a:t>Question: </a:t>
            </a:r>
            <a:endParaRPr/>
          </a:p>
          <a:p>
            <a:pPr indent="-342900" lvl="0" marL="342900" rtl="0" algn="l">
              <a:spcBef>
                <a:spcPts val="1000"/>
              </a:spcBef>
              <a:spcAft>
                <a:spcPts val="0"/>
              </a:spcAft>
              <a:buSzPts val="1440"/>
              <a:buFont typeface="Trebuchet MS"/>
              <a:buNone/>
            </a:pPr>
            <a:r>
              <a:rPr lang="en-US"/>
              <a:t>		Suppose a four-year old car with 60,000 miles on the odometer is up for auction.  If its original price was $12,500, what starting bid should the auctioneer require? </a:t>
            </a:r>
            <a:endParaRPr/>
          </a:p>
          <a:p>
            <a:pPr indent="-342900" lvl="0" marL="342900" rtl="0" algn="l">
              <a:spcBef>
                <a:spcPts val="1000"/>
              </a:spcBef>
              <a:spcAft>
                <a:spcPts val="0"/>
              </a:spcAft>
              <a:buSzPts val="1440"/>
              <a:buChar char="►"/>
            </a:pPr>
            <a:r>
              <a:rPr lang="en-US">
                <a:solidFill>
                  <a:schemeClr val="dk2"/>
                </a:solidFill>
              </a:rPr>
              <a:t>Answer:</a:t>
            </a:r>
            <a:r>
              <a:rPr lang="en-US"/>
              <a:t> </a:t>
            </a:r>
            <a:endParaRPr/>
          </a:p>
          <a:p>
            <a:pPr indent="-342900" lvl="0" marL="342900" rtl="0" algn="l">
              <a:spcBef>
                <a:spcPts val="1000"/>
              </a:spcBef>
              <a:spcAft>
                <a:spcPts val="0"/>
              </a:spcAft>
              <a:buSzPts val="1440"/>
              <a:buFont typeface="Trebuchet MS"/>
              <a:buNone/>
            </a:pPr>
            <a:r>
              <a:rPr lang="en-US"/>
              <a:t>		</a:t>
            </a:r>
            <a:r>
              <a:rPr i="1" lang="en-US"/>
              <a:t>B</a:t>
            </a:r>
            <a:r>
              <a:rPr lang="en-US"/>
              <a:t> = .7(12,500) - 560(4) - .0175(60,000) = $5460.</a:t>
            </a:r>
            <a:endParaRPr/>
          </a:p>
        </p:txBody>
      </p:sp>
      <p:sp>
        <p:nvSpPr>
          <p:cNvPr id="752" name="Google Shape;752;p69"/>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7"/>
          <p:cNvSpPr txBox="1"/>
          <p:nvPr>
            <p:ph type="title"/>
          </p:nvPr>
        </p:nvSpPr>
        <p:spPr>
          <a:xfrm>
            <a:off x="762000" y="228600"/>
            <a:ext cx="7772400" cy="1143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C0C0C"/>
              </a:buClr>
              <a:buSzPts val="4000"/>
              <a:buFont typeface="Trebuchet MS"/>
              <a:buNone/>
            </a:pPr>
            <a:r>
              <a:rPr lang="en-US" sz="4000">
                <a:solidFill>
                  <a:srgbClr val="0C0C0C"/>
                </a:solidFill>
              </a:rPr>
              <a:t>What is Operations Research?</a:t>
            </a:r>
            <a:endParaRPr sz="4000">
              <a:solidFill>
                <a:srgbClr val="0C0C0C"/>
              </a:solidFill>
            </a:endParaRPr>
          </a:p>
        </p:txBody>
      </p:sp>
      <p:sp>
        <p:nvSpPr>
          <p:cNvPr id="198" name="Google Shape;198;p7"/>
          <p:cNvSpPr txBox="1"/>
          <p:nvPr>
            <p:ph idx="1" type="body"/>
          </p:nvPr>
        </p:nvSpPr>
        <p:spPr>
          <a:xfrm>
            <a:off x="251520" y="1628800"/>
            <a:ext cx="8424863" cy="4768850"/>
          </a:xfrm>
          <a:prstGeom prst="rect">
            <a:avLst/>
          </a:prstGeom>
          <a:noFill/>
          <a:ln>
            <a:noFill/>
          </a:ln>
        </p:spPr>
        <p:txBody>
          <a:bodyPr anchorCtr="0" anchor="t" bIns="45700" lIns="91425" spcFirstLastPara="1" rIns="91425" wrap="square" tIns="45700">
            <a:normAutofit/>
          </a:bodyPr>
          <a:lstStyle/>
          <a:p>
            <a:pPr indent="-571500" lvl="0" marL="571500" rtl="0" algn="l">
              <a:spcBef>
                <a:spcPts val="0"/>
              </a:spcBef>
              <a:spcAft>
                <a:spcPts val="0"/>
              </a:spcAft>
              <a:buSzPts val="1440"/>
              <a:buChar char="►"/>
            </a:pPr>
            <a:r>
              <a:rPr b="1" lang="en-US" u="sng">
                <a:solidFill>
                  <a:srgbClr val="FFCC00"/>
                </a:solidFill>
              </a:rPr>
              <a:t>Operations Research</a:t>
            </a:r>
            <a:r>
              <a:rPr lang="en-US"/>
              <a:t>  is the scientific approach to execute decision making, which consists of:</a:t>
            </a:r>
            <a:endParaRPr/>
          </a:p>
          <a:p>
            <a:pPr indent="-495299" lvl="1" marL="839788" rtl="0" algn="l">
              <a:spcBef>
                <a:spcPts val="1000"/>
              </a:spcBef>
              <a:spcAft>
                <a:spcPts val="0"/>
              </a:spcAft>
              <a:buSzPts val="2560"/>
              <a:buChar char="►"/>
            </a:pPr>
            <a:r>
              <a:rPr lang="en-US" sz="3200"/>
              <a:t>The art of </a:t>
            </a:r>
            <a:r>
              <a:rPr b="1" i="1" lang="en-US" sz="3200">
                <a:solidFill>
                  <a:srgbClr val="FFCC00"/>
                </a:solidFill>
              </a:rPr>
              <a:t>mathematical</a:t>
            </a:r>
            <a:r>
              <a:rPr i="1" lang="en-US" sz="3200">
                <a:solidFill>
                  <a:srgbClr val="FFCC00"/>
                </a:solidFill>
              </a:rPr>
              <a:t> </a:t>
            </a:r>
            <a:r>
              <a:rPr b="1" i="1" lang="en-US" sz="3200">
                <a:solidFill>
                  <a:srgbClr val="FFCC00"/>
                </a:solidFill>
              </a:rPr>
              <a:t>modeling</a:t>
            </a:r>
            <a:r>
              <a:rPr i="1" lang="en-US" sz="3200"/>
              <a:t> </a:t>
            </a:r>
            <a:r>
              <a:rPr lang="en-US" sz="3200"/>
              <a:t>of complex situations</a:t>
            </a:r>
            <a:endParaRPr/>
          </a:p>
          <a:p>
            <a:pPr indent="-495299" lvl="1" marL="839788" rtl="0" algn="l">
              <a:spcBef>
                <a:spcPts val="1000"/>
              </a:spcBef>
              <a:spcAft>
                <a:spcPts val="0"/>
              </a:spcAft>
              <a:buSzPts val="2560"/>
              <a:buChar char="►"/>
            </a:pPr>
            <a:r>
              <a:rPr lang="en-US" sz="3200"/>
              <a:t>The science of the development of </a:t>
            </a:r>
            <a:r>
              <a:rPr b="1" i="1" lang="en-US" sz="3200">
                <a:solidFill>
                  <a:srgbClr val="FFCC00"/>
                </a:solidFill>
              </a:rPr>
              <a:t>solution techniques</a:t>
            </a:r>
            <a:r>
              <a:rPr i="1" lang="en-US" sz="3200"/>
              <a:t> </a:t>
            </a:r>
            <a:r>
              <a:rPr lang="en-US" sz="3200"/>
              <a:t>used to solve these models</a:t>
            </a:r>
            <a:endParaRPr/>
          </a:p>
          <a:p>
            <a:pPr indent="-495299" lvl="1" marL="839788" rtl="0" algn="l">
              <a:spcBef>
                <a:spcPts val="1000"/>
              </a:spcBef>
              <a:spcAft>
                <a:spcPts val="0"/>
              </a:spcAft>
              <a:buSzPts val="2560"/>
              <a:buChar char="►"/>
            </a:pPr>
            <a:r>
              <a:rPr lang="en-US" sz="3200"/>
              <a:t>The ability to effectively </a:t>
            </a:r>
            <a:r>
              <a:rPr b="1" i="1" lang="en-US" sz="3200">
                <a:solidFill>
                  <a:srgbClr val="FFCC00"/>
                </a:solidFill>
              </a:rPr>
              <a:t>communicate</a:t>
            </a:r>
            <a:r>
              <a:rPr i="1" lang="en-US" sz="3200"/>
              <a:t> </a:t>
            </a:r>
            <a:r>
              <a:rPr lang="en-US" sz="3200"/>
              <a:t>the results to the decision maker</a:t>
            </a:r>
            <a:endParaRPr/>
          </a:p>
        </p:txBody>
      </p:sp>
      <p:sp>
        <p:nvSpPr>
          <p:cNvPr id="199" name="Google Shape;199;p7"/>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0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70"/>
          <p:cNvSpPr txBox="1"/>
          <p:nvPr>
            <p:ph type="title"/>
          </p:nvPr>
        </p:nvSpPr>
        <p:spPr>
          <a:xfrm>
            <a:off x="611188" y="0"/>
            <a:ext cx="7772400" cy="1143000"/>
          </a:xfrm>
          <a:prstGeom prst="rect">
            <a:avLst/>
          </a:prstGeom>
          <a:noFill/>
          <a:ln>
            <a:noFill/>
          </a:ln>
        </p:spPr>
        <p:txBody>
          <a:bodyPr anchorCtr="0" anchor="t" bIns="44450" lIns="90475" spcFirstLastPara="1" rIns="90475" wrap="square" tIns="4445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Example:  Austin Auto Auction</a:t>
            </a:r>
            <a:endParaRPr/>
          </a:p>
        </p:txBody>
      </p:sp>
      <p:sp>
        <p:nvSpPr>
          <p:cNvPr id="759" name="Google Shape;759;p70"/>
          <p:cNvSpPr txBox="1"/>
          <p:nvPr>
            <p:ph idx="1" type="body"/>
          </p:nvPr>
        </p:nvSpPr>
        <p:spPr>
          <a:xfrm>
            <a:off x="395288" y="1125538"/>
            <a:ext cx="8497887" cy="5327650"/>
          </a:xfrm>
          <a:prstGeom prst="rect">
            <a:avLst/>
          </a:prstGeom>
          <a:noFill/>
          <a:ln>
            <a:noFill/>
          </a:ln>
        </p:spPr>
        <p:txBody>
          <a:bodyPr anchorCtr="0" anchor="t" bIns="44450" lIns="90475" spcFirstLastPara="1" rIns="90475" wrap="square" tIns="44450">
            <a:normAutofit/>
          </a:bodyPr>
          <a:lstStyle/>
          <a:p>
            <a:pPr indent="-342900" lvl="0" marL="342900" rtl="0" algn="l">
              <a:spcBef>
                <a:spcPts val="0"/>
              </a:spcBef>
              <a:spcAft>
                <a:spcPts val="0"/>
              </a:spcAft>
              <a:buSzPts val="2240"/>
              <a:buChar char="►"/>
            </a:pPr>
            <a:r>
              <a:rPr lang="en-US" sz="2800">
                <a:solidFill>
                  <a:schemeClr val="dk2"/>
                </a:solidFill>
              </a:rPr>
              <a:t>Question:</a:t>
            </a:r>
            <a:endParaRPr/>
          </a:p>
          <a:p>
            <a:pPr indent="-342900" lvl="0" marL="342900" rtl="0" algn="l">
              <a:spcBef>
                <a:spcPts val="1000"/>
              </a:spcBef>
              <a:spcAft>
                <a:spcPts val="0"/>
              </a:spcAft>
              <a:buSzPts val="2240"/>
              <a:buFont typeface="Trebuchet MS"/>
              <a:buNone/>
            </a:pPr>
            <a:r>
              <a:rPr lang="en-US" sz="2800"/>
              <a:t>		The model is based on what assumptions? </a:t>
            </a:r>
            <a:endParaRPr/>
          </a:p>
          <a:p>
            <a:pPr indent="-342900" lvl="0" marL="342900" rtl="0" algn="l">
              <a:spcBef>
                <a:spcPts val="1000"/>
              </a:spcBef>
              <a:spcAft>
                <a:spcPts val="0"/>
              </a:spcAft>
              <a:buSzPts val="2240"/>
              <a:buChar char="►"/>
            </a:pPr>
            <a:r>
              <a:rPr lang="en-US" sz="2800">
                <a:solidFill>
                  <a:schemeClr val="dk2"/>
                </a:solidFill>
              </a:rPr>
              <a:t>Answer:</a:t>
            </a:r>
            <a:endParaRPr/>
          </a:p>
          <a:p>
            <a:pPr indent="-342900" lvl="0" marL="342900" rtl="0" algn="l">
              <a:spcBef>
                <a:spcPts val="1000"/>
              </a:spcBef>
              <a:spcAft>
                <a:spcPts val="0"/>
              </a:spcAft>
              <a:buSzPts val="2240"/>
              <a:buFont typeface="Trebuchet MS"/>
              <a:buNone/>
            </a:pPr>
            <a:r>
              <a:rPr lang="en-US" sz="2800"/>
              <a:t>		The model assumes that the only factors influencing the value of a used car are the original price, age, and mileage (not condition, rarity, or other factors).  </a:t>
            </a:r>
            <a:endParaRPr/>
          </a:p>
          <a:p>
            <a:pPr indent="-342900" lvl="0" marL="342900" rtl="0" algn="l">
              <a:spcBef>
                <a:spcPts val="1000"/>
              </a:spcBef>
              <a:spcAft>
                <a:spcPts val="0"/>
              </a:spcAft>
              <a:buSzPts val="2240"/>
              <a:buFont typeface="Trebuchet MS"/>
              <a:buNone/>
            </a:pPr>
            <a:r>
              <a:rPr lang="en-US" sz="2800"/>
              <a:t>		Also, it is assumed that age and mileage devalue a car in a linear manner and without limit.  (Note, the starting bid for a very old car might be negative!)</a:t>
            </a:r>
            <a:endParaRPr/>
          </a:p>
        </p:txBody>
      </p:sp>
      <p:sp>
        <p:nvSpPr>
          <p:cNvPr id="760" name="Google Shape;760;p70"/>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71"/>
          <p:cNvSpPr txBox="1"/>
          <p:nvPr>
            <p:ph type="title"/>
          </p:nvPr>
        </p:nvSpPr>
        <p:spPr>
          <a:xfrm>
            <a:off x="611188" y="188913"/>
            <a:ext cx="7772400" cy="647700"/>
          </a:xfrm>
          <a:prstGeom prst="rect">
            <a:avLst/>
          </a:prstGeom>
          <a:noFill/>
          <a:ln>
            <a:noFill/>
          </a:ln>
        </p:spPr>
        <p:txBody>
          <a:bodyPr anchorCtr="0" anchor="t" bIns="44450" lIns="90475" spcFirstLastPara="1" rIns="90475" wrap="square" tIns="44450">
            <a:normAutofit fontScale="90000"/>
          </a:bodyPr>
          <a:lstStyle/>
          <a:p>
            <a:pPr indent="0" lvl="0" marL="0" rtl="0" algn="l">
              <a:spcBef>
                <a:spcPts val="0"/>
              </a:spcBef>
              <a:spcAft>
                <a:spcPts val="0"/>
              </a:spcAft>
              <a:buClr>
                <a:srgbClr val="0C0C0C"/>
              </a:buClr>
              <a:buSzPct val="100000"/>
              <a:buFont typeface="Trebuchet MS"/>
              <a:buNone/>
            </a:pPr>
            <a:r>
              <a:rPr lang="en-US" sz="4000">
                <a:solidFill>
                  <a:srgbClr val="0C0C0C"/>
                </a:solidFill>
              </a:rPr>
              <a:t>Example:  Iron Works, Inc.</a:t>
            </a:r>
            <a:endParaRPr/>
          </a:p>
        </p:txBody>
      </p:sp>
      <p:sp>
        <p:nvSpPr>
          <p:cNvPr id="767" name="Google Shape;767;p71"/>
          <p:cNvSpPr txBox="1"/>
          <p:nvPr>
            <p:ph idx="1" type="body"/>
          </p:nvPr>
        </p:nvSpPr>
        <p:spPr>
          <a:xfrm>
            <a:off x="323850" y="981075"/>
            <a:ext cx="8496300" cy="4114800"/>
          </a:xfrm>
          <a:prstGeom prst="rect">
            <a:avLst/>
          </a:prstGeom>
          <a:noFill/>
          <a:ln>
            <a:noFill/>
          </a:ln>
        </p:spPr>
        <p:txBody>
          <a:bodyPr anchorCtr="0" anchor="t" bIns="44450" lIns="90475" spcFirstLastPara="1" rIns="90475" wrap="square" tIns="44450">
            <a:normAutofit fontScale="92500" lnSpcReduction="20000"/>
          </a:bodyPr>
          <a:lstStyle/>
          <a:p>
            <a:pPr indent="-342900" lvl="0" marL="342900" rtl="0" algn="l">
              <a:spcBef>
                <a:spcPts val="0"/>
              </a:spcBef>
              <a:spcAft>
                <a:spcPts val="0"/>
              </a:spcAft>
              <a:buSzPct val="79999"/>
              <a:buFont typeface="Trebuchet MS"/>
              <a:buNone/>
            </a:pPr>
            <a:r>
              <a:rPr lang="en-US" sz="2600"/>
              <a:t>		Iron Works, Inc. (IWI) manufactures two products made from steel and just received this month's allocation of </a:t>
            </a:r>
            <a:r>
              <a:rPr i="1" lang="en-US" sz="2600"/>
              <a:t>b</a:t>
            </a:r>
            <a:r>
              <a:rPr lang="en-US" sz="2600"/>
              <a:t> pounds of steel.  It takes </a:t>
            </a:r>
            <a:r>
              <a:rPr i="1" lang="en-US" sz="2600"/>
              <a:t>a</a:t>
            </a:r>
            <a:r>
              <a:rPr baseline="-25000" lang="en-US" sz="2600"/>
              <a:t>1</a:t>
            </a:r>
            <a:r>
              <a:rPr lang="en-US" sz="2600"/>
              <a:t> pounds of steel to make a unit of product 1 and it takes </a:t>
            </a:r>
            <a:r>
              <a:rPr i="1" lang="en-US" sz="2600"/>
              <a:t>a</a:t>
            </a:r>
            <a:r>
              <a:rPr baseline="-25000" lang="en-US" sz="2600"/>
              <a:t>2</a:t>
            </a:r>
            <a:r>
              <a:rPr lang="en-US" sz="2600"/>
              <a:t> pounds of steel to make a unit of product 2.  </a:t>
            </a:r>
            <a:endParaRPr/>
          </a:p>
          <a:p>
            <a:pPr indent="-342900" lvl="0" marL="342900" rtl="0" algn="l">
              <a:spcBef>
                <a:spcPts val="1000"/>
              </a:spcBef>
              <a:spcAft>
                <a:spcPts val="0"/>
              </a:spcAft>
              <a:buSzPct val="79999"/>
              <a:buFont typeface="Trebuchet MS"/>
              <a:buNone/>
            </a:pPr>
            <a:r>
              <a:rPr lang="en-US" sz="2600"/>
              <a:t>		Let </a:t>
            </a:r>
            <a:r>
              <a:rPr i="1" lang="en-US" sz="2600"/>
              <a:t>x</a:t>
            </a:r>
            <a:r>
              <a:rPr baseline="-25000" lang="en-US" sz="2600"/>
              <a:t>1</a:t>
            </a:r>
            <a:r>
              <a:rPr lang="en-US" sz="2600"/>
              <a:t> and </a:t>
            </a:r>
            <a:r>
              <a:rPr i="1" lang="en-US" sz="2600"/>
              <a:t>x</a:t>
            </a:r>
            <a:r>
              <a:rPr baseline="-25000" lang="en-US" sz="2600"/>
              <a:t>2</a:t>
            </a:r>
            <a:r>
              <a:rPr lang="en-US" sz="2600"/>
              <a:t> denote this month's production level of product 1 and product 2, respectively.  Denote by </a:t>
            </a:r>
            <a:r>
              <a:rPr i="1" lang="en-US" sz="2600"/>
              <a:t>p</a:t>
            </a:r>
            <a:r>
              <a:rPr baseline="-25000" lang="en-US" sz="2600"/>
              <a:t>1</a:t>
            </a:r>
            <a:r>
              <a:rPr lang="en-US" sz="2600"/>
              <a:t> and </a:t>
            </a:r>
            <a:r>
              <a:rPr i="1" lang="en-US" sz="2600"/>
              <a:t>p</a:t>
            </a:r>
            <a:r>
              <a:rPr baseline="-25000" lang="en-US" sz="2600"/>
              <a:t>2</a:t>
            </a:r>
            <a:r>
              <a:rPr lang="en-US" sz="2600"/>
              <a:t> the unit profits for products 1 and 2, respectively.  </a:t>
            </a:r>
            <a:endParaRPr/>
          </a:p>
          <a:p>
            <a:pPr indent="-342900" lvl="0" marL="342900" rtl="0" algn="l">
              <a:spcBef>
                <a:spcPts val="1000"/>
              </a:spcBef>
              <a:spcAft>
                <a:spcPts val="0"/>
              </a:spcAft>
              <a:buSzPct val="79999"/>
              <a:buFont typeface="Trebuchet MS"/>
              <a:buNone/>
            </a:pPr>
            <a:r>
              <a:rPr lang="en-US" sz="2600"/>
              <a:t>		The manufacturer has a contract calling for at least </a:t>
            </a:r>
            <a:r>
              <a:rPr i="1" lang="en-US" sz="2600"/>
              <a:t>m</a:t>
            </a:r>
            <a:r>
              <a:rPr lang="en-US" sz="2600"/>
              <a:t> units of product 1 this month.  The firm's facilities are such that at most </a:t>
            </a:r>
            <a:r>
              <a:rPr i="1" lang="en-US" sz="2600"/>
              <a:t>u</a:t>
            </a:r>
            <a:r>
              <a:rPr lang="en-US" sz="2600"/>
              <a:t> units of product 2 may be produced monthly. </a:t>
            </a:r>
            <a:endParaRPr/>
          </a:p>
        </p:txBody>
      </p:sp>
      <p:sp>
        <p:nvSpPr>
          <p:cNvPr id="768" name="Google Shape;768;p71"/>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72"/>
          <p:cNvSpPr txBox="1"/>
          <p:nvPr>
            <p:ph type="title"/>
          </p:nvPr>
        </p:nvSpPr>
        <p:spPr>
          <a:xfrm>
            <a:off x="684213" y="188913"/>
            <a:ext cx="7772400" cy="1143000"/>
          </a:xfrm>
          <a:prstGeom prst="rect">
            <a:avLst/>
          </a:prstGeom>
          <a:noFill/>
          <a:ln>
            <a:noFill/>
          </a:ln>
        </p:spPr>
        <p:txBody>
          <a:bodyPr anchorCtr="0" anchor="t" bIns="44450" lIns="90475" spcFirstLastPara="1" rIns="90475" wrap="square" tIns="4445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Example:  Iron Works, Inc.</a:t>
            </a:r>
            <a:endParaRPr/>
          </a:p>
        </p:txBody>
      </p:sp>
      <p:sp>
        <p:nvSpPr>
          <p:cNvPr id="775" name="Google Shape;775;p72"/>
          <p:cNvSpPr txBox="1"/>
          <p:nvPr>
            <p:ph idx="1" type="body"/>
          </p:nvPr>
        </p:nvSpPr>
        <p:spPr>
          <a:xfrm>
            <a:off x="323850" y="1412875"/>
            <a:ext cx="8351838" cy="4114800"/>
          </a:xfrm>
          <a:prstGeom prst="rect">
            <a:avLst/>
          </a:prstGeom>
          <a:noFill/>
          <a:ln>
            <a:noFill/>
          </a:ln>
        </p:spPr>
        <p:txBody>
          <a:bodyPr anchorCtr="0" anchor="t" bIns="44450" lIns="90475" spcFirstLastPara="1" rIns="90475" wrap="square" tIns="44450">
            <a:normAutofit/>
          </a:bodyPr>
          <a:lstStyle/>
          <a:p>
            <a:pPr indent="-342900" lvl="0" marL="342900" rtl="0" algn="l">
              <a:spcBef>
                <a:spcPts val="0"/>
              </a:spcBef>
              <a:spcAft>
                <a:spcPts val="0"/>
              </a:spcAft>
              <a:buSzPts val="1440"/>
              <a:buChar char="►"/>
            </a:pPr>
            <a:r>
              <a:rPr lang="en-US">
                <a:solidFill>
                  <a:schemeClr val="dk2"/>
                </a:solidFill>
              </a:rPr>
              <a:t>Mathematical Model</a:t>
            </a:r>
            <a:endParaRPr/>
          </a:p>
          <a:p>
            <a:pPr indent="-285750" lvl="1" marL="742950" rtl="0" algn="l">
              <a:spcBef>
                <a:spcPts val="1000"/>
              </a:spcBef>
              <a:spcAft>
                <a:spcPts val="0"/>
              </a:spcAft>
              <a:buSzPts val="1280"/>
              <a:buChar char="►"/>
            </a:pPr>
            <a:r>
              <a:rPr lang="en-US"/>
              <a:t>The total monthly profit = </a:t>
            </a:r>
            <a:endParaRPr/>
          </a:p>
          <a:p>
            <a:pPr indent="-285750" lvl="1" marL="742950" rtl="0" algn="l">
              <a:spcBef>
                <a:spcPts val="1000"/>
              </a:spcBef>
              <a:spcAft>
                <a:spcPts val="0"/>
              </a:spcAft>
              <a:buSzPts val="1280"/>
              <a:buFont typeface="Trebuchet MS"/>
              <a:buNone/>
            </a:pPr>
            <a:r>
              <a:rPr lang="en-US"/>
              <a:t>			(profit per unit of product 1) </a:t>
            </a:r>
            <a:endParaRPr/>
          </a:p>
          <a:p>
            <a:pPr indent="-285750" lvl="1" marL="742950" rtl="0" algn="l">
              <a:spcBef>
                <a:spcPts val="1000"/>
              </a:spcBef>
              <a:spcAft>
                <a:spcPts val="0"/>
              </a:spcAft>
              <a:buSzPts val="1280"/>
              <a:buFont typeface="Trebuchet MS"/>
              <a:buNone/>
            </a:pPr>
            <a:r>
              <a:rPr lang="en-US"/>
              <a:t>		     x (monthly production of product 1) </a:t>
            </a:r>
            <a:endParaRPr/>
          </a:p>
          <a:p>
            <a:pPr indent="-285750" lvl="1" marL="742950" rtl="0" algn="l">
              <a:spcBef>
                <a:spcPts val="1000"/>
              </a:spcBef>
              <a:spcAft>
                <a:spcPts val="0"/>
              </a:spcAft>
              <a:buSzPts val="1280"/>
              <a:buFont typeface="Trebuchet MS"/>
              <a:buNone/>
            </a:pPr>
            <a:r>
              <a:rPr lang="en-US"/>
              <a:t>	           + (profit per unit of product 2) </a:t>
            </a:r>
            <a:endParaRPr/>
          </a:p>
          <a:p>
            <a:pPr indent="-285750" lvl="1" marL="742950" rtl="0" algn="l">
              <a:spcBef>
                <a:spcPts val="1000"/>
              </a:spcBef>
              <a:spcAft>
                <a:spcPts val="0"/>
              </a:spcAft>
              <a:buSzPts val="1280"/>
              <a:buFont typeface="Trebuchet MS"/>
              <a:buNone/>
            </a:pPr>
            <a:r>
              <a:rPr lang="en-US"/>
              <a:t>	       x (monthly production of product 2)  </a:t>
            </a:r>
            <a:endParaRPr/>
          </a:p>
          <a:p>
            <a:pPr indent="-285750" lvl="1" marL="742950" rtl="0" algn="l">
              <a:spcBef>
                <a:spcPts val="1000"/>
              </a:spcBef>
              <a:spcAft>
                <a:spcPts val="0"/>
              </a:spcAft>
              <a:buSzPts val="1280"/>
              <a:buFont typeface="Trebuchet MS"/>
              <a:buNone/>
            </a:pPr>
            <a:r>
              <a:rPr lang="en-US"/>
              <a:t>				   =  </a:t>
            </a:r>
            <a:r>
              <a:rPr i="1" lang="en-US"/>
              <a:t>p</a:t>
            </a:r>
            <a:r>
              <a:rPr baseline="-25000" lang="en-US"/>
              <a:t>1</a:t>
            </a:r>
            <a:r>
              <a:rPr i="1" lang="en-US"/>
              <a:t>x</a:t>
            </a:r>
            <a:r>
              <a:rPr baseline="-25000" lang="en-US"/>
              <a:t>1</a:t>
            </a:r>
            <a:r>
              <a:rPr lang="en-US"/>
              <a:t> + </a:t>
            </a:r>
            <a:r>
              <a:rPr i="1" lang="en-US"/>
              <a:t>p</a:t>
            </a:r>
            <a:r>
              <a:rPr baseline="-25000" lang="en-US"/>
              <a:t>2</a:t>
            </a:r>
            <a:r>
              <a:rPr i="1" lang="en-US"/>
              <a:t>x</a:t>
            </a:r>
            <a:r>
              <a:rPr baseline="-25000" lang="en-US"/>
              <a:t>2</a:t>
            </a:r>
            <a:endParaRPr/>
          </a:p>
          <a:p>
            <a:pPr indent="-285750" lvl="1" marL="742950" rtl="0" algn="l">
              <a:spcBef>
                <a:spcPts val="1000"/>
              </a:spcBef>
              <a:spcAft>
                <a:spcPts val="0"/>
              </a:spcAft>
              <a:buSzPts val="1280"/>
              <a:buFont typeface="Trebuchet MS"/>
              <a:buNone/>
            </a:pPr>
            <a:r>
              <a:rPr lang="en-US"/>
              <a:t>	We want to maximize total monthly profit:</a:t>
            </a:r>
            <a:endParaRPr/>
          </a:p>
          <a:p>
            <a:pPr indent="-285750" lvl="1" marL="742950" rtl="0" algn="l">
              <a:spcBef>
                <a:spcPts val="1000"/>
              </a:spcBef>
              <a:spcAft>
                <a:spcPts val="0"/>
              </a:spcAft>
              <a:buSzPts val="1280"/>
              <a:buFont typeface="Trebuchet MS"/>
              <a:buNone/>
            </a:pPr>
            <a:r>
              <a:rPr lang="en-US"/>
              <a:t>				Max   </a:t>
            </a:r>
            <a:r>
              <a:rPr i="1" lang="en-US"/>
              <a:t>p</a:t>
            </a:r>
            <a:r>
              <a:rPr baseline="-25000" lang="en-US"/>
              <a:t>1</a:t>
            </a:r>
            <a:r>
              <a:rPr i="1" lang="en-US"/>
              <a:t>x</a:t>
            </a:r>
            <a:r>
              <a:rPr baseline="-25000" lang="en-US"/>
              <a:t>1</a:t>
            </a:r>
            <a:r>
              <a:rPr lang="en-US"/>
              <a:t> + </a:t>
            </a:r>
            <a:r>
              <a:rPr i="1" lang="en-US"/>
              <a:t>p</a:t>
            </a:r>
            <a:r>
              <a:rPr baseline="-25000" lang="en-US"/>
              <a:t>2</a:t>
            </a:r>
            <a:r>
              <a:rPr i="1" lang="en-US"/>
              <a:t>x</a:t>
            </a:r>
            <a:r>
              <a:rPr baseline="-25000" lang="en-US"/>
              <a:t>2</a:t>
            </a:r>
            <a:endParaRPr/>
          </a:p>
        </p:txBody>
      </p:sp>
      <p:sp>
        <p:nvSpPr>
          <p:cNvPr id="776" name="Google Shape;776;p72"/>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73"/>
          <p:cNvSpPr txBox="1"/>
          <p:nvPr>
            <p:ph type="title"/>
          </p:nvPr>
        </p:nvSpPr>
        <p:spPr>
          <a:xfrm>
            <a:off x="684213" y="188913"/>
            <a:ext cx="7772400" cy="1143000"/>
          </a:xfrm>
          <a:prstGeom prst="rect">
            <a:avLst/>
          </a:prstGeom>
          <a:noFill/>
          <a:ln>
            <a:noFill/>
          </a:ln>
        </p:spPr>
        <p:txBody>
          <a:bodyPr anchorCtr="0" anchor="t" bIns="44450" lIns="90475" spcFirstLastPara="1" rIns="90475" wrap="square" tIns="4445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Example:  Iron Works, Inc.</a:t>
            </a:r>
            <a:endParaRPr/>
          </a:p>
        </p:txBody>
      </p:sp>
      <p:sp>
        <p:nvSpPr>
          <p:cNvPr id="783" name="Google Shape;783;p73"/>
          <p:cNvSpPr txBox="1"/>
          <p:nvPr>
            <p:ph idx="1" type="body"/>
          </p:nvPr>
        </p:nvSpPr>
        <p:spPr>
          <a:xfrm>
            <a:off x="611188" y="1125538"/>
            <a:ext cx="7772400" cy="4114800"/>
          </a:xfrm>
          <a:prstGeom prst="rect">
            <a:avLst/>
          </a:prstGeom>
          <a:noFill/>
          <a:ln>
            <a:noFill/>
          </a:ln>
        </p:spPr>
        <p:txBody>
          <a:bodyPr anchorCtr="0" anchor="t" bIns="44450" lIns="90475" spcFirstLastPara="1" rIns="90475" wrap="square" tIns="44450">
            <a:normAutofit lnSpcReduction="10000"/>
          </a:bodyPr>
          <a:lstStyle/>
          <a:p>
            <a:pPr indent="-342900" lvl="0" marL="342900" rtl="0" algn="l">
              <a:spcBef>
                <a:spcPts val="0"/>
              </a:spcBef>
              <a:spcAft>
                <a:spcPts val="0"/>
              </a:spcAft>
              <a:buSzPts val="2240"/>
              <a:buChar char="►"/>
            </a:pPr>
            <a:r>
              <a:rPr lang="en-US" sz="2800">
                <a:solidFill>
                  <a:schemeClr val="dk2"/>
                </a:solidFill>
              </a:rPr>
              <a:t>Mathematical Model (continued)</a:t>
            </a:r>
            <a:endParaRPr/>
          </a:p>
          <a:p>
            <a:pPr indent="-285750" lvl="1" marL="742950" rtl="0" algn="l">
              <a:spcBef>
                <a:spcPts val="1000"/>
              </a:spcBef>
              <a:spcAft>
                <a:spcPts val="0"/>
              </a:spcAft>
              <a:buSzPts val="1280"/>
              <a:buChar char="►"/>
            </a:pPr>
            <a:r>
              <a:rPr lang="en-US"/>
              <a:t>The total amount of steel used during monthly production = </a:t>
            </a:r>
            <a:endParaRPr/>
          </a:p>
          <a:p>
            <a:pPr indent="-285750" lvl="1" marL="742950" rtl="0" algn="l">
              <a:spcBef>
                <a:spcPts val="1000"/>
              </a:spcBef>
              <a:spcAft>
                <a:spcPts val="0"/>
              </a:spcAft>
              <a:buSzPts val="1280"/>
              <a:buFont typeface="Trebuchet MS"/>
              <a:buNone/>
            </a:pPr>
            <a:r>
              <a:rPr lang="en-US"/>
              <a:t>	         (steel required per unit of product 1) </a:t>
            </a:r>
            <a:endParaRPr/>
          </a:p>
          <a:p>
            <a:pPr indent="-285750" lvl="1" marL="742950" rtl="0" algn="l">
              <a:spcBef>
                <a:spcPts val="1000"/>
              </a:spcBef>
              <a:spcAft>
                <a:spcPts val="0"/>
              </a:spcAft>
              <a:buSzPts val="1280"/>
              <a:buFont typeface="Trebuchet MS"/>
              <a:buNone/>
            </a:pPr>
            <a:r>
              <a:rPr lang="en-US"/>
              <a:t>            x (monthly production of product 1)</a:t>
            </a:r>
            <a:endParaRPr/>
          </a:p>
          <a:p>
            <a:pPr indent="-285750" lvl="1" marL="742950" rtl="0" algn="l">
              <a:spcBef>
                <a:spcPts val="1000"/>
              </a:spcBef>
              <a:spcAft>
                <a:spcPts val="0"/>
              </a:spcAft>
              <a:buSzPts val="1280"/>
              <a:buFont typeface="Trebuchet MS"/>
              <a:buNone/>
            </a:pPr>
            <a:r>
              <a:rPr lang="en-US"/>
              <a:t>          + (steel required per unit of product 2) </a:t>
            </a:r>
            <a:endParaRPr/>
          </a:p>
          <a:p>
            <a:pPr indent="-285750" lvl="1" marL="742950" rtl="0" algn="l">
              <a:spcBef>
                <a:spcPts val="1000"/>
              </a:spcBef>
              <a:spcAft>
                <a:spcPts val="0"/>
              </a:spcAft>
              <a:buSzPts val="1280"/>
              <a:buFont typeface="Trebuchet MS"/>
              <a:buNone/>
            </a:pPr>
            <a:r>
              <a:rPr lang="en-US"/>
              <a:t>	        x (monthly production of product 2) </a:t>
            </a:r>
            <a:endParaRPr/>
          </a:p>
          <a:p>
            <a:pPr indent="-285750" lvl="1" marL="742950" rtl="0" algn="l">
              <a:spcBef>
                <a:spcPts val="1000"/>
              </a:spcBef>
              <a:spcAft>
                <a:spcPts val="0"/>
              </a:spcAft>
              <a:buSzPts val="1280"/>
              <a:buFont typeface="Trebuchet MS"/>
              <a:buNone/>
            </a:pPr>
            <a:r>
              <a:rPr lang="en-US"/>
              <a:t>				=  </a:t>
            </a:r>
            <a:r>
              <a:rPr i="1" lang="en-US"/>
              <a:t>a</a:t>
            </a:r>
            <a:r>
              <a:rPr baseline="-25000" lang="en-US"/>
              <a:t>1</a:t>
            </a:r>
            <a:r>
              <a:rPr i="1" lang="en-US"/>
              <a:t>x</a:t>
            </a:r>
            <a:r>
              <a:rPr baseline="-25000" lang="en-US"/>
              <a:t>1</a:t>
            </a:r>
            <a:r>
              <a:rPr lang="en-US"/>
              <a:t> + a</a:t>
            </a:r>
            <a:r>
              <a:rPr baseline="-25000" lang="en-US"/>
              <a:t>2</a:t>
            </a:r>
            <a:r>
              <a:rPr i="1" lang="en-US"/>
              <a:t>x</a:t>
            </a:r>
            <a:r>
              <a:rPr baseline="-25000" lang="en-US"/>
              <a:t>2</a:t>
            </a:r>
            <a:endParaRPr/>
          </a:p>
          <a:p>
            <a:pPr indent="-342900" lvl="0" marL="342900" rtl="0" algn="l">
              <a:spcBef>
                <a:spcPts val="1000"/>
              </a:spcBef>
              <a:spcAft>
                <a:spcPts val="0"/>
              </a:spcAft>
              <a:buSzPts val="2240"/>
              <a:buFont typeface="Trebuchet MS"/>
              <a:buNone/>
            </a:pPr>
            <a:r>
              <a:rPr lang="en-US" sz="2800"/>
              <a:t>	     This quantity must be less than or equal to the 		allocated </a:t>
            </a:r>
            <a:r>
              <a:rPr i="1" lang="en-US" sz="2800"/>
              <a:t>b</a:t>
            </a:r>
            <a:r>
              <a:rPr lang="en-US" sz="2800"/>
              <a:t> pounds of steel:  </a:t>
            </a:r>
            <a:endParaRPr/>
          </a:p>
          <a:p>
            <a:pPr indent="-342900" lvl="0" marL="342900" rtl="0" algn="l">
              <a:spcBef>
                <a:spcPts val="1000"/>
              </a:spcBef>
              <a:spcAft>
                <a:spcPts val="0"/>
              </a:spcAft>
              <a:buSzPts val="2240"/>
              <a:buFont typeface="Trebuchet MS"/>
              <a:buNone/>
            </a:pPr>
            <a:r>
              <a:rPr i="1" lang="en-US" sz="2800"/>
              <a:t>				a</a:t>
            </a:r>
            <a:r>
              <a:rPr baseline="-25000" lang="en-US" sz="2800"/>
              <a:t>1</a:t>
            </a:r>
            <a:r>
              <a:rPr i="1" lang="en-US" sz="2800"/>
              <a:t>x</a:t>
            </a:r>
            <a:r>
              <a:rPr baseline="-25000" lang="en-US" sz="2800"/>
              <a:t>1</a:t>
            </a:r>
            <a:r>
              <a:rPr lang="en-US" sz="2800"/>
              <a:t> + </a:t>
            </a:r>
            <a:r>
              <a:rPr i="1" lang="en-US" sz="2800"/>
              <a:t>a</a:t>
            </a:r>
            <a:r>
              <a:rPr baseline="-25000" lang="en-US" sz="2800"/>
              <a:t>2</a:t>
            </a:r>
            <a:r>
              <a:rPr i="1" lang="en-US" sz="2800"/>
              <a:t>x</a:t>
            </a:r>
            <a:r>
              <a:rPr baseline="-25000" lang="en-US" sz="2800"/>
              <a:t>2 </a:t>
            </a:r>
            <a:r>
              <a:rPr lang="en-US" sz="2800"/>
              <a:t> </a:t>
            </a:r>
            <a:r>
              <a:rPr lang="en-US" sz="2800" u="sng"/>
              <a:t>&lt;</a:t>
            </a:r>
            <a:r>
              <a:rPr lang="en-US" sz="2800"/>
              <a:t>  </a:t>
            </a:r>
            <a:r>
              <a:rPr i="1" lang="en-US" sz="2800"/>
              <a:t>b</a:t>
            </a:r>
            <a:endParaRPr/>
          </a:p>
        </p:txBody>
      </p:sp>
      <p:sp>
        <p:nvSpPr>
          <p:cNvPr id="784" name="Google Shape;784;p73"/>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74"/>
          <p:cNvSpPr txBox="1"/>
          <p:nvPr>
            <p:ph type="title"/>
          </p:nvPr>
        </p:nvSpPr>
        <p:spPr>
          <a:xfrm>
            <a:off x="684213" y="115888"/>
            <a:ext cx="7772400" cy="1143000"/>
          </a:xfrm>
          <a:prstGeom prst="rect">
            <a:avLst/>
          </a:prstGeom>
          <a:noFill/>
          <a:ln>
            <a:noFill/>
          </a:ln>
        </p:spPr>
        <p:txBody>
          <a:bodyPr anchorCtr="0" anchor="t" bIns="44450" lIns="90475" spcFirstLastPara="1" rIns="90475" wrap="square" tIns="4445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Example:  Iron Works, Inc.</a:t>
            </a:r>
            <a:endParaRPr/>
          </a:p>
        </p:txBody>
      </p:sp>
      <p:sp>
        <p:nvSpPr>
          <p:cNvPr id="791" name="Google Shape;791;p74"/>
          <p:cNvSpPr txBox="1"/>
          <p:nvPr>
            <p:ph idx="1" type="body"/>
          </p:nvPr>
        </p:nvSpPr>
        <p:spPr>
          <a:xfrm>
            <a:off x="684213" y="1196975"/>
            <a:ext cx="7772400" cy="4114800"/>
          </a:xfrm>
          <a:prstGeom prst="rect">
            <a:avLst/>
          </a:prstGeom>
          <a:noFill/>
          <a:ln>
            <a:noFill/>
          </a:ln>
        </p:spPr>
        <p:txBody>
          <a:bodyPr anchorCtr="0" anchor="t" bIns="44450" lIns="90475" spcFirstLastPara="1" rIns="90475" wrap="square" tIns="44450">
            <a:normAutofit/>
          </a:bodyPr>
          <a:lstStyle/>
          <a:p>
            <a:pPr indent="-342900" lvl="0" marL="342900" rtl="0" algn="l">
              <a:spcBef>
                <a:spcPts val="0"/>
              </a:spcBef>
              <a:spcAft>
                <a:spcPts val="0"/>
              </a:spcAft>
              <a:buSzPts val="1440"/>
              <a:buChar char="►"/>
            </a:pPr>
            <a:r>
              <a:rPr lang="en-US">
                <a:solidFill>
                  <a:schemeClr val="dk2"/>
                </a:solidFill>
              </a:rPr>
              <a:t>Mathematical Model (continued)</a:t>
            </a:r>
            <a:endParaRPr/>
          </a:p>
          <a:p>
            <a:pPr indent="-285750" lvl="1" marL="742950" rtl="0" algn="l">
              <a:spcBef>
                <a:spcPts val="1000"/>
              </a:spcBef>
              <a:spcAft>
                <a:spcPts val="0"/>
              </a:spcAft>
              <a:buSzPts val="1280"/>
              <a:buChar char="►"/>
            </a:pPr>
            <a:r>
              <a:rPr lang="en-US"/>
              <a:t>The monthly production level of product 1 must be greater than or equal to </a:t>
            </a:r>
            <a:r>
              <a:rPr i="1" lang="en-US"/>
              <a:t>m</a:t>
            </a:r>
            <a:r>
              <a:rPr lang="en-US"/>
              <a:t>:</a:t>
            </a:r>
            <a:endParaRPr/>
          </a:p>
          <a:p>
            <a:pPr indent="-285750" lvl="1" marL="742950" rtl="0" algn="l">
              <a:spcBef>
                <a:spcPts val="1000"/>
              </a:spcBef>
              <a:spcAft>
                <a:spcPts val="0"/>
              </a:spcAft>
              <a:buSzPts val="1280"/>
              <a:buFont typeface="Trebuchet MS"/>
              <a:buNone/>
            </a:pPr>
            <a:r>
              <a:rPr lang="en-US"/>
              <a:t>				         </a:t>
            </a:r>
            <a:r>
              <a:rPr i="1" lang="en-US"/>
              <a:t>x</a:t>
            </a:r>
            <a:r>
              <a:rPr baseline="-25000" lang="en-US"/>
              <a:t>1</a:t>
            </a:r>
            <a:r>
              <a:rPr lang="en-US"/>
              <a:t> </a:t>
            </a:r>
            <a:r>
              <a:rPr lang="en-US" u="sng"/>
              <a:t>&gt;</a:t>
            </a:r>
            <a:r>
              <a:rPr lang="en-US"/>
              <a:t> </a:t>
            </a:r>
            <a:r>
              <a:rPr i="1" lang="en-US"/>
              <a:t>m</a:t>
            </a:r>
            <a:endParaRPr/>
          </a:p>
          <a:p>
            <a:pPr indent="-285750" lvl="1" marL="742950" rtl="0" algn="l">
              <a:spcBef>
                <a:spcPts val="1000"/>
              </a:spcBef>
              <a:spcAft>
                <a:spcPts val="0"/>
              </a:spcAft>
              <a:buSzPts val="1280"/>
              <a:buChar char="►"/>
            </a:pPr>
            <a:r>
              <a:rPr lang="en-US"/>
              <a:t>The monthly production level of product 2 must be less than or equal to </a:t>
            </a:r>
            <a:r>
              <a:rPr i="1" lang="en-US"/>
              <a:t>u</a:t>
            </a:r>
            <a:r>
              <a:rPr lang="en-US"/>
              <a:t>:</a:t>
            </a:r>
            <a:endParaRPr/>
          </a:p>
          <a:p>
            <a:pPr indent="-285750" lvl="1" marL="742950" rtl="0" algn="l">
              <a:spcBef>
                <a:spcPts val="1000"/>
              </a:spcBef>
              <a:spcAft>
                <a:spcPts val="0"/>
              </a:spcAft>
              <a:buSzPts val="1280"/>
              <a:buFont typeface="Trebuchet MS"/>
              <a:buNone/>
            </a:pPr>
            <a:r>
              <a:rPr lang="en-US"/>
              <a:t>				         </a:t>
            </a:r>
            <a:r>
              <a:rPr i="1" lang="en-US"/>
              <a:t>x</a:t>
            </a:r>
            <a:r>
              <a:rPr baseline="-25000" lang="en-US"/>
              <a:t>2</a:t>
            </a:r>
            <a:r>
              <a:rPr lang="en-US"/>
              <a:t> </a:t>
            </a:r>
            <a:r>
              <a:rPr lang="en-US" u="sng"/>
              <a:t>&lt;</a:t>
            </a:r>
            <a:r>
              <a:rPr lang="en-US"/>
              <a:t> </a:t>
            </a:r>
            <a:r>
              <a:rPr i="1" lang="en-US"/>
              <a:t>u</a:t>
            </a:r>
            <a:endParaRPr/>
          </a:p>
          <a:p>
            <a:pPr indent="-285750" lvl="1" marL="742950" rtl="0" algn="l">
              <a:spcBef>
                <a:spcPts val="1000"/>
              </a:spcBef>
              <a:spcAft>
                <a:spcPts val="0"/>
              </a:spcAft>
              <a:buSzPts val="1280"/>
              <a:buChar char="►"/>
            </a:pPr>
            <a:r>
              <a:rPr lang="en-US"/>
              <a:t>However, the production level for product 2 cannot be negative:  </a:t>
            </a:r>
            <a:endParaRPr/>
          </a:p>
          <a:p>
            <a:pPr indent="-285750" lvl="1" marL="742950" rtl="0" algn="l">
              <a:spcBef>
                <a:spcPts val="1000"/>
              </a:spcBef>
              <a:spcAft>
                <a:spcPts val="0"/>
              </a:spcAft>
              <a:buSzPts val="1280"/>
              <a:buFont typeface="Trebuchet MS"/>
              <a:buNone/>
            </a:pPr>
            <a:r>
              <a:rPr i="1" lang="en-US"/>
              <a:t>				         x</a:t>
            </a:r>
            <a:r>
              <a:rPr baseline="-25000" lang="en-US"/>
              <a:t>2</a:t>
            </a:r>
            <a:r>
              <a:rPr lang="en-US"/>
              <a:t> </a:t>
            </a:r>
            <a:r>
              <a:rPr lang="en-US" u="sng"/>
              <a:t>&gt;</a:t>
            </a:r>
            <a:r>
              <a:rPr lang="en-US"/>
              <a:t> 0</a:t>
            </a:r>
            <a:endParaRPr/>
          </a:p>
        </p:txBody>
      </p:sp>
      <p:sp>
        <p:nvSpPr>
          <p:cNvPr id="792" name="Google Shape;792;p74"/>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75"/>
          <p:cNvSpPr txBox="1"/>
          <p:nvPr>
            <p:ph type="title"/>
          </p:nvPr>
        </p:nvSpPr>
        <p:spPr>
          <a:xfrm>
            <a:off x="685800" y="611188"/>
            <a:ext cx="7772400" cy="1143000"/>
          </a:xfrm>
          <a:prstGeom prst="rect">
            <a:avLst/>
          </a:prstGeom>
          <a:noFill/>
          <a:ln>
            <a:noFill/>
          </a:ln>
        </p:spPr>
        <p:txBody>
          <a:bodyPr anchorCtr="0" anchor="t" bIns="44450" lIns="90475" spcFirstLastPara="1" rIns="90475" wrap="square" tIns="4445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Example:  Iron Works, Inc.</a:t>
            </a:r>
            <a:endParaRPr/>
          </a:p>
        </p:txBody>
      </p:sp>
      <p:sp>
        <p:nvSpPr>
          <p:cNvPr id="799" name="Google Shape;799;p75"/>
          <p:cNvSpPr txBox="1"/>
          <p:nvPr>
            <p:ph idx="1" type="body"/>
          </p:nvPr>
        </p:nvSpPr>
        <p:spPr>
          <a:xfrm>
            <a:off x="609599" y="2160590"/>
            <a:ext cx="6347714" cy="3880773"/>
          </a:xfrm>
          <a:prstGeom prst="rect">
            <a:avLst/>
          </a:prstGeom>
          <a:noFill/>
          <a:ln>
            <a:noFill/>
          </a:ln>
        </p:spPr>
        <p:txBody>
          <a:bodyPr anchorCtr="0" anchor="t" bIns="44450" lIns="90475" spcFirstLastPara="1" rIns="90475" wrap="square" tIns="44450">
            <a:normAutofit/>
          </a:bodyPr>
          <a:lstStyle/>
          <a:p>
            <a:pPr indent="-342900" lvl="0" marL="342900" rtl="0" algn="l">
              <a:spcBef>
                <a:spcPts val="0"/>
              </a:spcBef>
              <a:spcAft>
                <a:spcPts val="0"/>
              </a:spcAft>
              <a:buSzPts val="1440"/>
              <a:buChar char="►"/>
            </a:pPr>
            <a:r>
              <a:rPr lang="en-US">
                <a:solidFill>
                  <a:schemeClr val="dk2"/>
                </a:solidFill>
              </a:rPr>
              <a:t>Mathematical Model Summary</a:t>
            </a:r>
            <a:endParaRPr/>
          </a:p>
          <a:p>
            <a:pPr indent="-342900" lvl="0" marL="342900" rtl="0" algn="l">
              <a:spcBef>
                <a:spcPts val="1000"/>
              </a:spcBef>
              <a:spcAft>
                <a:spcPts val="0"/>
              </a:spcAft>
              <a:buSzPts val="1120"/>
              <a:buFont typeface="Trebuchet MS"/>
              <a:buNone/>
            </a:pPr>
            <a:r>
              <a:t/>
            </a:r>
            <a:endParaRPr sz="1400"/>
          </a:p>
          <a:p>
            <a:pPr indent="-342900" lvl="0" marL="342900" rtl="0" algn="l">
              <a:spcBef>
                <a:spcPts val="1000"/>
              </a:spcBef>
              <a:spcAft>
                <a:spcPts val="0"/>
              </a:spcAft>
              <a:buSzPts val="1440"/>
              <a:buFont typeface="Trebuchet MS"/>
              <a:buNone/>
            </a:pPr>
            <a:r>
              <a:rPr lang="en-US"/>
              <a:t>               	     Max    </a:t>
            </a:r>
            <a:r>
              <a:rPr i="1" lang="en-US"/>
              <a:t>p</a:t>
            </a:r>
            <a:r>
              <a:rPr baseline="-25000" lang="en-US"/>
              <a:t>1</a:t>
            </a:r>
            <a:r>
              <a:rPr i="1" lang="en-US"/>
              <a:t>x</a:t>
            </a:r>
            <a:r>
              <a:rPr baseline="-25000" lang="en-US"/>
              <a:t>1</a:t>
            </a:r>
            <a:r>
              <a:rPr lang="en-US"/>
              <a:t> + </a:t>
            </a:r>
            <a:r>
              <a:rPr i="1" lang="en-US"/>
              <a:t>p</a:t>
            </a:r>
            <a:r>
              <a:rPr baseline="-25000" lang="en-US"/>
              <a:t>2</a:t>
            </a:r>
            <a:r>
              <a:rPr i="1" lang="en-US"/>
              <a:t>x</a:t>
            </a:r>
            <a:r>
              <a:rPr baseline="-25000" lang="en-US"/>
              <a:t>2</a:t>
            </a:r>
            <a:endParaRPr/>
          </a:p>
          <a:p>
            <a:pPr indent="-342900" lvl="0" marL="342900" rtl="0" algn="l">
              <a:spcBef>
                <a:spcPts val="1000"/>
              </a:spcBef>
              <a:spcAft>
                <a:spcPts val="0"/>
              </a:spcAft>
              <a:buSzPts val="1440"/>
              <a:buFont typeface="Trebuchet MS"/>
              <a:buNone/>
            </a:pPr>
            <a:r>
              <a:rPr lang="en-US"/>
              <a:t>                              s.t.      </a:t>
            </a:r>
            <a:r>
              <a:rPr i="1" lang="en-US"/>
              <a:t>a</a:t>
            </a:r>
            <a:r>
              <a:rPr baseline="-25000" lang="en-US"/>
              <a:t>1</a:t>
            </a:r>
            <a:r>
              <a:rPr lang="en-US"/>
              <a:t>x</a:t>
            </a:r>
            <a:r>
              <a:rPr baseline="-25000" lang="en-US"/>
              <a:t>1</a:t>
            </a:r>
            <a:r>
              <a:rPr lang="en-US"/>
              <a:t> + </a:t>
            </a:r>
            <a:r>
              <a:rPr i="1" lang="en-US"/>
              <a:t>a</a:t>
            </a:r>
            <a:r>
              <a:rPr baseline="-25000" lang="en-US"/>
              <a:t>2</a:t>
            </a:r>
            <a:r>
              <a:rPr i="1" lang="en-US"/>
              <a:t>x</a:t>
            </a:r>
            <a:r>
              <a:rPr baseline="-25000" lang="en-US"/>
              <a:t>2</a:t>
            </a:r>
            <a:r>
              <a:rPr lang="en-US"/>
              <a:t>  </a:t>
            </a:r>
            <a:r>
              <a:rPr lang="en-US" u="sng"/>
              <a:t>&lt;</a:t>
            </a:r>
            <a:r>
              <a:rPr lang="en-US"/>
              <a:t>  </a:t>
            </a:r>
            <a:r>
              <a:rPr i="1" lang="en-US"/>
              <a:t>b</a:t>
            </a:r>
            <a:endParaRPr/>
          </a:p>
          <a:p>
            <a:pPr indent="-342900" lvl="0" marL="342900" rtl="0" algn="l">
              <a:spcBef>
                <a:spcPts val="1000"/>
              </a:spcBef>
              <a:spcAft>
                <a:spcPts val="0"/>
              </a:spcAft>
              <a:buSzPts val="1440"/>
              <a:buFont typeface="Trebuchet MS"/>
              <a:buNone/>
            </a:pPr>
            <a:r>
              <a:rPr lang="en-US"/>
              <a:t>                                            </a:t>
            </a:r>
            <a:r>
              <a:rPr i="1" lang="en-US"/>
              <a:t>x</a:t>
            </a:r>
            <a:r>
              <a:rPr baseline="-25000" lang="en-US"/>
              <a:t>1</a:t>
            </a:r>
            <a:r>
              <a:rPr lang="en-US"/>
              <a:t>             </a:t>
            </a:r>
            <a:r>
              <a:rPr lang="en-US" u="sng"/>
              <a:t>&gt;</a:t>
            </a:r>
            <a:r>
              <a:rPr lang="en-US"/>
              <a:t>  </a:t>
            </a:r>
            <a:r>
              <a:rPr i="1" lang="en-US"/>
              <a:t>m</a:t>
            </a:r>
            <a:endParaRPr/>
          </a:p>
          <a:p>
            <a:pPr indent="-342900" lvl="0" marL="342900" rtl="0" algn="l">
              <a:spcBef>
                <a:spcPts val="1000"/>
              </a:spcBef>
              <a:spcAft>
                <a:spcPts val="0"/>
              </a:spcAft>
              <a:buSzPts val="1440"/>
              <a:buFont typeface="Trebuchet MS"/>
              <a:buNone/>
            </a:pPr>
            <a:r>
              <a:rPr lang="en-US"/>
              <a:t>                                                       </a:t>
            </a:r>
            <a:r>
              <a:rPr i="1" lang="en-US"/>
              <a:t>x</a:t>
            </a:r>
            <a:r>
              <a:rPr baseline="-25000" lang="en-US"/>
              <a:t>2</a:t>
            </a:r>
            <a:r>
              <a:rPr lang="en-US"/>
              <a:t>  </a:t>
            </a:r>
            <a:r>
              <a:rPr lang="en-US" u="sng"/>
              <a:t>&lt;</a:t>
            </a:r>
            <a:r>
              <a:rPr lang="en-US"/>
              <a:t>  </a:t>
            </a:r>
            <a:r>
              <a:rPr i="1" lang="en-US"/>
              <a:t>u</a:t>
            </a:r>
            <a:endParaRPr/>
          </a:p>
          <a:p>
            <a:pPr indent="-342900" lvl="0" marL="342900" rtl="0" algn="l">
              <a:spcBef>
                <a:spcPts val="1000"/>
              </a:spcBef>
              <a:spcAft>
                <a:spcPts val="0"/>
              </a:spcAft>
              <a:buSzPts val="1440"/>
              <a:buFont typeface="Trebuchet MS"/>
              <a:buNone/>
            </a:pPr>
            <a:r>
              <a:rPr lang="en-US"/>
              <a:t>                                                       </a:t>
            </a:r>
            <a:r>
              <a:rPr i="1" lang="en-US"/>
              <a:t>x</a:t>
            </a:r>
            <a:r>
              <a:rPr baseline="-25000" lang="en-US"/>
              <a:t>2</a:t>
            </a:r>
            <a:r>
              <a:rPr lang="en-US"/>
              <a:t>  </a:t>
            </a:r>
            <a:r>
              <a:rPr lang="en-US" u="sng"/>
              <a:t>&gt;</a:t>
            </a:r>
            <a:r>
              <a:rPr lang="en-US"/>
              <a:t>  0</a:t>
            </a:r>
            <a:endParaRPr/>
          </a:p>
        </p:txBody>
      </p:sp>
      <p:sp>
        <p:nvSpPr>
          <p:cNvPr id="800" name="Google Shape;800;p75"/>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76"/>
          <p:cNvSpPr txBox="1"/>
          <p:nvPr>
            <p:ph type="title"/>
          </p:nvPr>
        </p:nvSpPr>
        <p:spPr>
          <a:xfrm>
            <a:off x="684213" y="188913"/>
            <a:ext cx="7772400" cy="1143000"/>
          </a:xfrm>
          <a:prstGeom prst="rect">
            <a:avLst/>
          </a:prstGeom>
          <a:noFill/>
          <a:ln>
            <a:noFill/>
          </a:ln>
        </p:spPr>
        <p:txBody>
          <a:bodyPr anchorCtr="0" anchor="t" bIns="44450" lIns="90475" spcFirstLastPara="1" rIns="90475" wrap="square" tIns="4445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Example:  Iron Works, Inc.</a:t>
            </a:r>
            <a:endParaRPr/>
          </a:p>
        </p:txBody>
      </p:sp>
      <p:sp>
        <p:nvSpPr>
          <p:cNvPr id="807" name="Google Shape;807;p76"/>
          <p:cNvSpPr txBox="1"/>
          <p:nvPr>
            <p:ph idx="1" type="body"/>
          </p:nvPr>
        </p:nvSpPr>
        <p:spPr>
          <a:xfrm>
            <a:off x="395288" y="1330325"/>
            <a:ext cx="8280400" cy="4114800"/>
          </a:xfrm>
          <a:prstGeom prst="rect">
            <a:avLst/>
          </a:prstGeom>
          <a:noFill/>
          <a:ln>
            <a:noFill/>
          </a:ln>
        </p:spPr>
        <p:txBody>
          <a:bodyPr anchorCtr="0" anchor="t" bIns="44450" lIns="90475" spcFirstLastPara="1" rIns="90475" wrap="square" tIns="44450">
            <a:normAutofit fontScale="85000" lnSpcReduction="20000"/>
          </a:bodyPr>
          <a:lstStyle/>
          <a:p>
            <a:pPr indent="-103632" lvl="0" marL="91440" rtl="0" algn="l">
              <a:spcBef>
                <a:spcPts val="0"/>
              </a:spcBef>
              <a:spcAft>
                <a:spcPts val="0"/>
              </a:spcAft>
              <a:buSzPct val="80000"/>
              <a:buChar char="►"/>
            </a:pPr>
            <a:r>
              <a:rPr lang="en-US" sz="2400">
                <a:solidFill>
                  <a:schemeClr val="dk2"/>
                </a:solidFill>
              </a:rPr>
              <a:t>Question:</a:t>
            </a:r>
            <a:endParaRPr/>
          </a:p>
          <a:p>
            <a:pPr indent="-91440" lvl="0" marL="91440" rtl="0" algn="l">
              <a:spcBef>
                <a:spcPts val="1000"/>
              </a:spcBef>
              <a:spcAft>
                <a:spcPts val="0"/>
              </a:spcAft>
              <a:buSzPct val="80000"/>
              <a:buFont typeface="Trebuchet MS"/>
              <a:buNone/>
            </a:pPr>
            <a:r>
              <a:rPr lang="en-US" sz="2400"/>
              <a:t>		Suppose </a:t>
            </a:r>
            <a:r>
              <a:rPr i="1" lang="en-US" sz="2400"/>
              <a:t>b</a:t>
            </a:r>
            <a:r>
              <a:rPr lang="en-US" sz="2400"/>
              <a:t> = 2000, </a:t>
            </a:r>
            <a:r>
              <a:rPr i="1" lang="en-US" sz="2400"/>
              <a:t>a</a:t>
            </a:r>
            <a:r>
              <a:rPr baseline="-25000" lang="en-US" sz="2400"/>
              <a:t>1</a:t>
            </a:r>
            <a:r>
              <a:rPr lang="en-US" sz="2400"/>
              <a:t> = 2, </a:t>
            </a:r>
            <a:r>
              <a:rPr i="1" lang="en-US" sz="2400"/>
              <a:t>a</a:t>
            </a:r>
            <a:r>
              <a:rPr baseline="-25000" lang="en-US" sz="2400"/>
              <a:t>2</a:t>
            </a:r>
            <a:r>
              <a:rPr lang="en-US" sz="2400"/>
              <a:t> = 3, </a:t>
            </a:r>
            <a:r>
              <a:rPr i="1" lang="en-US" sz="2400"/>
              <a:t>m</a:t>
            </a:r>
            <a:r>
              <a:rPr lang="en-US" sz="2400"/>
              <a:t> = 60, </a:t>
            </a:r>
            <a:r>
              <a:rPr i="1" lang="en-US" sz="2400"/>
              <a:t>u</a:t>
            </a:r>
            <a:r>
              <a:rPr lang="en-US" sz="2400"/>
              <a:t> = 720, </a:t>
            </a:r>
            <a:r>
              <a:rPr i="1" lang="en-US" sz="2400"/>
              <a:t>p</a:t>
            </a:r>
            <a:r>
              <a:rPr baseline="-25000" lang="en-US" sz="2400"/>
              <a:t>1</a:t>
            </a:r>
            <a:r>
              <a:rPr lang="en-US" sz="2400"/>
              <a:t> = 100, </a:t>
            </a:r>
            <a:r>
              <a:rPr i="1" lang="en-US" sz="2400"/>
              <a:t>p</a:t>
            </a:r>
            <a:r>
              <a:rPr baseline="-25000" lang="en-US" sz="2400"/>
              <a:t>2</a:t>
            </a:r>
            <a:r>
              <a:rPr lang="en-US" sz="2400"/>
              <a:t> = 200.  Rewrite the model with these specific values for the uncontrollable inputs.</a:t>
            </a:r>
            <a:endParaRPr/>
          </a:p>
          <a:p>
            <a:pPr indent="-103632" lvl="0" marL="91440" rtl="0" algn="l">
              <a:spcBef>
                <a:spcPts val="1000"/>
              </a:spcBef>
              <a:spcAft>
                <a:spcPts val="0"/>
              </a:spcAft>
              <a:buSzPct val="80000"/>
              <a:buChar char="►"/>
            </a:pPr>
            <a:r>
              <a:rPr lang="en-US" sz="2400">
                <a:solidFill>
                  <a:schemeClr val="dk2"/>
                </a:solidFill>
              </a:rPr>
              <a:t>Answer:</a:t>
            </a:r>
            <a:endParaRPr/>
          </a:p>
          <a:p>
            <a:pPr indent="-91440" lvl="0" marL="91440" rtl="0" algn="l">
              <a:spcBef>
                <a:spcPts val="1000"/>
              </a:spcBef>
              <a:spcAft>
                <a:spcPts val="0"/>
              </a:spcAft>
              <a:buSzPct val="80000"/>
              <a:buFont typeface="Trebuchet MS"/>
              <a:buNone/>
            </a:pPr>
            <a:r>
              <a:rPr lang="en-US" sz="2400"/>
              <a:t>		Substituting, the model is:</a:t>
            </a:r>
            <a:endParaRPr/>
          </a:p>
          <a:p>
            <a:pPr indent="-91440" lvl="0" marL="91440" rtl="0" algn="l">
              <a:spcBef>
                <a:spcPts val="1000"/>
              </a:spcBef>
              <a:spcAft>
                <a:spcPts val="0"/>
              </a:spcAft>
              <a:buSzPct val="80000"/>
              <a:buFont typeface="Trebuchet MS"/>
              <a:buNone/>
            </a:pPr>
            <a:r>
              <a:rPr lang="en-US" sz="2400"/>
              <a:t>               	Max   100</a:t>
            </a:r>
            <a:r>
              <a:rPr i="1" lang="en-US" sz="2400"/>
              <a:t>x</a:t>
            </a:r>
            <a:r>
              <a:rPr baseline="-25000" lang="en-US" sz="2400"/>
              <a:t>1</a:t>
            </a:r>
            <a:r>
              <a:rPr lang="en-US" sz="2400"/>
              <a:t> + 200</a:t>
            </a:r>
            <a:r>
              <a:rPr i="1" lang="en-US" sz="2400"/>
              <a:t>x</a:t>
            </a:r>
            <a:r>
              <a:rPr baseline="-25000" lang="en-US" sz="2400"/>
              <a:t>2</a:t>
            </a:r>
            <a:endParaRPr sz="2400"/>
          </a:p>
          <a:p>
            <a:pPr indent="-91440" lvl="0" marL="91440" rtl="0" algn="l">
              <a:spcBef>
                <a:spcPts val="1000"/>
              </a:spcBef>
              <a:spcAft>
                <a:spcPts val="0"/>
              </a:spcAft>
              <a:buSzPct val="80000"/>
              <a:buFont typeface="Trebuchet MS"/>
              <a:buNone/>
            </a:pPr>
            <a:r>
              <a:rPr lang="en-US" sz="2400"/>
              <a:t>                         s.t.         2</a:t>
            </a:r>
            <a:r>
              <a:rPr i="1" lang="en-US" sz="2400"/>
              <a:t>x</a:t>
            </a:r>
            <a:r>
              <a:rPr baseline="-25000" lang="en-US" sz="2400"/>
              <a:t>1</a:t>
            </a:r>
            <a:r>
              <a:rPr lang="en-US" sz="2400"/>
              <a:t> +     3</a:t>
            </a:r>
            <a:r>
              <a:rPr i="1" lang="en-US" sz="2400"/>
              <a:t>x</a:t>
            </a:r>
            <a:r>
              <a:rPr baseline="-25000" lang="en-US" sz="2400"/>
              <a:t>2</a:t>
            </a:r>
            <a:r>
              <a:rPr lang="en-US" sz="2400"/>
              <a:t>  </a:t>
            </a:r>
            <a:r>
              <a:rPr lang="en-US" sz="2400" u="sng"/>
              <a:t>&lt;</a:t>
            </a:r>
            <a:r>
              <a:rPr lang="en-US" sz="2400"/>
              <a:t>  2000</a:t>
            </a:r>
            <a:endParaRPr/>
          </a:p>
          <a:p>
            <a:pPr indent="-91440" lvl="0" marL="91440" rtl="0" algn="l">
              <a:spcBef>
                <a:spcPts val="1000"/>
              </a:spcBef>
              <a:spcAft>
                <a:spcPts val="0"/>
              </a:spcAft>
              <a:buSzPct val="80000"/>
              <a:buFont typeface="Trebuchet MS"/>
              <a:buNone/>
            </a:pPr>
            <a:r>
              <a:rPr lang="en-US" sz="2400"/>
              <a:t>				     </a:t>
            </a:r>
            <a:r>
              <a:rPr i="1" lang="en-US" sz="2400"/>
              <a:t>x</a:t>
            </a:r>
            <a:r>
              <a:rPr baseline="-25000" lang="en-US" sz="2400"/>
              <a:t>1</a:t>
            </a:r>
            <a:r>
              <a:rPr lang="en-US" sz="2400"/>
              <a:t>                </a:t>
            </a:r>
            <a:r>
              <a:rPr lang="en-US" sz="2400" u="sng"/>
              <a:t>&gt;</a:t>
            </a:r>
            <a:r>
              <a:rPr lang="en-US" sz="2400"/>
              <a:t>      60</a:t>
            </a:r>
            <a:endParaRPr/>
          </a:p>
          <a:p>
            <a:pPr indent="-91440" lvl="0" marL="91440" rtl="0" algn="l">
              <a:spcBef>
                <a:spcPts val="1000"/>
              </a:spcBef>
              <a:spcAft>
                <a:spcPts val="0"/>
              </a:spcAft>
              <a:buSzPct val="80000"/>
              <a:buFont typeface="Trebuchet MS"/>
              <a:buNone/>
            </a:pPr>
            <a:r>
              <a:rPr lang="en-US" sz="2400"/>
              <a:t>                                                       </a:t>
            </a:r>
            <a:r>
              <a:rPr i="1" lang="en-US" sz="2400"/>
              <a:t>x</a:t>
            </a:r>
            <a:r>
              <a:rPr baseline="-25000" lang="en-US" sz="2400"/>
              <a:t>2</a:t>
            </a:r>
            <a:r>
              <a:rPr lang="en-US" sz="2400"/>
              <a:t>  </a:t>
            </a:r>
            <a:r>
              <a:rPr lang="en-US" sz="2400" u="sng"/>
              <a:t>&lt;</a:t>
            </a:r>
            <a:r>
              <a:rPr lang="en-US" sz="2400"/>
              <a:t>    720</a:t>
            </a:r>
            <a:endParaRPr/>
          </a:p>
          <a:p>
            <a:pPr indent="-91440" lvl="0" marL="91440" rtl="0" algn="l">
              <a:spcBef>
                <a:spcPts val="1000"/>
              </a:spcBef>
              <a:spcAft>
                <a:spcPts val="0"/>
              </a:spcAft>
              <a:buSzPct val="80000"/>
              <a:buFont typeface="Trebuchet MS"/>
              <a:buNone/>
            </a:pPr>
            <a:r>
              <a:rPr lang="en-US" sz="2400"/>
              <a:t>                                                       </a:t>
            </a:r>
            <a:r>
              <a:rPr i="1" lang="en-US" sz="2400"/>
              <a:t>x</a:t>
            </a:r>
            <a:r>
              <a:rPr baseline="-25000" lang="en-US" sz="2400"/>
              <a:t>2</a:t>
            </a:r>
            <a:r>
              <a:rPr lang="en-US" sz="2400"/>
              <a:t>  </a:t>
            </a:r>
            <a:r>
              <a:rPr lang="en-US" sz="2400" u="sng"/>
              <a:t>&gt;</a:t>
            </a:r>
            <a:r>
              <a:rPr lang="en-US" sz="2400"/>
              <a:t>        0</a:t>
            </a:r>
            <a:endParaRPr/>
          </a:p>
        </p:txBody>
      </p:sp>
      <p:sp>
        <p:nvSpPr>
          <p:cNvPr id="808" name="Google Shape;808;p76"/>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77"/>
          <p:cNvSpPr txBox="1"/>
          <p:nvPr>
            <p:ph type="title"/>
          </p:nvPr>
        </p:nvSpPr>
        <p:spPr>
          <a:xfrm>
            <a:off x="684213" y="188913"/>
            <a:ext cx="7772400" cy="1143000"/>
          </a:xfrm>
          <a:prstGeom prst="rect">
            <a:avLst/>
          </a:prstGeom>
          <a:noFill/>
          <a:ln>
            <a:noFill/>
          </a:ln>
        </p:spPr>
        <p:txBody>
          <a:bodyPr anchorCtr="0" anchor="t" bIns="44450" lIns="90475" spcFirstLastPara="1" rIns="90475" wrap="square" tIns="4445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Example:  Iron Works, Inc.</a:t>
            </a:r>
            <a:endParaRPr/>
          </a:p>
        </p:txBody>
      </p:sp>
      <p:sp>
        <p:nvSpPr>
          <p:cNvPr id="815" name="Google Shape;815;p77"/>
          <p:cNvSpPr txBox="1"/>
          <p:nvPr>
            <p:ph idx="1" type="body"/>
          </p:nvPr>
        </p:nvSpPr>
        <p:spPr>
          <a:xfrm>
            <a:off x="250825" y="1196975"/>
            <a:ext cx="8642350" cy="4114800"/>
          </a:xfrm>
          <a:prstGeom prst="rect">
            <a:avLst/>
          </a:prstGeom>
          <a:noFill/>
          <a:ln>
            <a:noFill/>
          </a:ln>
        </p:spPr>
        <p:txBody>
          <a:bodyPr anchorCtr="0" anchor="t" bIns="44450" lIns="90475" spcFirstLastPara="1" rIns="90475" wrap="square" tIns="44450">
            <a:normAutofit fontScale="92500" lnSpcReduction="20000"/>
          </a:bodyPr>
          <a:lstStyle/>
          <a:p>
            <a:pPr indent="-131572" lvl="0" marL="91440" rtl="0" algn="l">
              <a:spcBef>
                <a:spcPts val="0"/>
              </a:spcBef>
              <a:spcAft>
                <a:spcPts val="0"/>
              </a:spcAft>
              <a:buSzPct val="80000"/>
              <a:buChar char="►"/>
            </a:pPr>
            <a:r>
              <a:rPr lang="en-US" sz="2800">
                <a:solidFill>
                  <a:schemeClr val="dk2"/>
                </a:solidFill>
              </a:rPr>
              <a:t>Question:</a:t>
            </a:r>
            <a:endParaRPr/>
          </a:p>
          <a:p>
            <a:pPr indent="-91440" lvl="0" marL="91440" rtl="0" algn="l">
              <a:spcBef>
                <a:spcPts val="1000"/>
              </a:spcBef>
              <a:spcAft>
                <a:spcPts val="0"/>
              </a:spcAft>
              <a:buSzPct val="80000"/>
              <a:buFont typeface="Trebuchet MS"/>
              <a:buNone/>
            </a:pPr>
            <a:r>
              <a:rPr lang="en-US" sz="2800"/>
              <a:t>		The optimal solution to the current model is </a:t>
            </a:r>
            <a:r>
              <a:rPr i="1" lang="en-US" sz="2800"/>
              <a:t>x</a:t>
            </a:r>
            <a:r>
              <a:rPr baseline="-25000" lang="en-US" sz="2800"/>
              <a:t>1</a:t>
            </a:r>
            <a:r>
              <a:rPr lang="en-US" sz="2800"/>
              <a:t>  = 60 and </a:t>
            </a:r>
            <a:r>
              <a:rPr i="1" lang="en-US" sz="2800"/>
              <a:t>x</a:t>
            </a:r>
            <a:r>
              <a:rPr baseline="-25000" lang="en-US" sz="2800"/>
              <a:t>2</a:t>
            </a:r>
            <a:r>
              <a:rPr lang="en-US" sz="2800"/>
              <a:t> = 626 2/3.  If the product were engines, explain why this is not a true optimal solution for the "real-life" problem. </a:t>
            </a:r>
            <a:endParaRPr/>
          </a:p>
          <a:p>
            <a:pPr indent="-131572" lvl="0" marL="91440" rtl="0" algn="l">
              <a:spcBef>
                <a:spcPts val="1000"/>
              </a:spcBef>
              <a:spcAft>
                <a:spcPts val="0"/>
              </a:spcAft>
              <a:buSzPct val="80000"/>
              <a:buChar char="►"/>
            </a:pPr>
            <a:r>
              <a:rPr lang="en-US" sz="2800">
                <a:solidFill>
                  <a:schemeClr val="dk2"/>
                </a:solidFill>
              </a:rPr>
              <a:t>Answer:</a:t>
            </a:r>
            <a:endParaRPr/>
          </a:p>
          <a:p>
            <a:pPr indent="-91440" lvl="0" marL="91440" rtl="0" algn="l">
              <a:spcBef>
                <a:spcPts val="1000"/>
              </a:spcBef>
              <a:spcAft>
                <a:spcPts val="0"/>
              </a:spcAft>
              <a:buSzPct val="80000"/>
              <a:buFont typeface="Trebuchet MS"/>
              <a:buNone/>
            </a:pPr>
            <a:r>
              <a:rPr lang="en-US" sz="2800"/>
              <a:t>		One cannot produce and sell 2/3 of an engine.  Thus the problem is further restricted by the fact that both </a:t>
            </a:r>
            <a:r>
              <a:rPr i="1" lang="en-US" sz="2800"/>
              <a:t>x</a:t>
            </a:r>
            <a:r>
              <a:rPr baseline="-25000" lang="en-US" sz="2800"/>
              <a:t>1</a:t>
            </a:r>
            <a:r>
              <a:rPr lang="en-US" sz="2800"/>
              <a:t> and </a:t>
            </a:r>
            <a:r>
              <a:rPr i="1" lang="en-US" sz="2800"/>
              <a:t>x</a:t>
            </a:r>
            <a:r>
              <a:rPr baseline="-25000" lang="en-US" sz="2800"/>
              <a:t>2</a:t>
            </a:r>
            <a:r>
              <a:rPr lang="en-US" sz="2800"/>
              <a:t> must be integers.  They could remain fractions if it is assumed these fractions are work in progress to be completed the next month.</a:t>
            </a:r>
            <a:endParaRPr/>
          </a:p>
        </p:txBody>
      </p:sp>
      <p:sp>
        <p:nvSpPr>
          <p:cNvPr id="816" name="Google Shape;816;p77"/>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78"/>
          <p:cNvSpPr txBox="1"/>
          <p:nvPr>
            <p:ph type="title"/>
          </p:nvPr>
        </p:nvSpPr>
        <p:spPr>
          <a:xfrm>
            <a:off x="684213" y="260350"/>
            <a:ext cx="7772400" cy="576263"/>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rgbClr val="0C0C0C"/>
              </a:buClr>
              <a:buSzPct val="100000"/>
              <a:buFont typeface="Trebuchet MS"/>
              <a:buNone/>
            </a:pPr>
            <a:r>
              <a:rPr lang="en-US" sz="4000">
                <a:solidFill>
                  <a:srgbClr val="0C0C0C"/>
                </a:solidFill>
              </a:rPr>
              <a:t>Example:  Iron Works, Inc.</a:t>
            </a:r>
            <a:endParaRPr/>
          </a:p>
        </p:txBody>
      </p:sp>
      <p:sp>
        <p:nvSpPr>
          <p:cNvPr id="823" name="Google Shape;823;p78"/>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
        <p:nvSpPr>
          <p:cNvPr id="824" name="Google Shape;824;p78"/>
          <p:cNvSpPr/>
          <p:nvPr/>
        </p:nvSpPr>
        <p:spPr>
          <a:xfrm>
            <a:off x="3089275" y="1103313"/>
            <a:ext cx="2901950" cy="354012"/>
          </a:xfrm>
          <a:prstGeom prst="rect">
            <a:avLst/>
          </a:prstGeom>
          <a:solidFill>
            <a:schemeClr val="lt1"/>
          </a:solidFill>
          <a:ln cap="flat" cmpd="sng" w="12700">
            <a:solidFill>
              <a:srgbClr val="FFFFFF"/>
            </a:solidFill>
            <a:prstDash val="solid"/>
            <a:miter lim="800000"/>
            <a:headEnd len="sm" w="sm" type="none"/>
            <a:tailEnd len="sm" w="sm" type="none"/>
          </a:ln>
          <a:effectLst>
            <a:outerShdw rotWithShape="0" algn="ctr" dir="2700000" dist="17961">
              <a:schemeClr val="lt2"/>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accent1"/>
                </a:solidFill>
                <a:latin typeface="Book Antiqua"/>
                <a:ea typeface="Book Antiqua"/>
                <a:cs typeface="Book Antiqua"/>
                <a:sym typeface="Book Antiqua"/>
              </a:rPr>
              <a:t>Uncontrollable Inputs</a:t>
            </a:r>
            <a:endParaRPr sz="2000">
              <a:solidFill>
                <a:schemeClr val="accent1"/>
              </a:solidFill>
              <a:latin typeface="Arial Narrow"/>
              <a:ea typeface="Arial Narrow"/>
              <a:cs typeface="Arial Narrow"/>
              <a:sym typeface="Arial Narrow"/>
            </a:endParaRPr>
          </a:p>
        </p:txBody>
      </p:sp>
      <p:sp>
        <p:nvSpPr>
          <p:cNvPr id="825" name="Google Shape;825;p78"/>
          <p:cNvSpPr/>
          <p:nvPr/>
        </p:nvSpPr>
        <p:spPr>
          <a:xfrm>
            <a:off x="2884488" y="1512888"/>
            <a:ext cx="3319462" cy="2519362"/>
          </a:xfrm>
          <a:prstGeom prst="rect">
            <a:avLst/>
          </a:prstGeom>
          <a:solidFill>
            <a:schemeClr val="lt1"/>
          </a:solidFill>
          <a:ln cap="flat" cmpd="sng" w="12700">
            <a:solidFill>
              <a:srgbClr val="FFFFFF"/>
            </a:solidFill>
            <a:prstDash val="solid"/>
            <a:miter lim="800000"/>
            <a:headEnd len="sm" w="sm" type="none"/>
            <a:tailEnd len="sm" w="sm" type="none"/>
          </a:ln>
          <a:effectLst>
            <a:outerShdw rotWithShape="0" algn="ctr" dir="2700000" dist="17961">
              <a:schemeClr val="lt2"/>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rgbClr val="FFFFFF"/>
                </a:solidFill>
                <a:latin typeface="Book Antiqua"/>
                <a:ea typeface="Book Antiqua"/>
                <a:cs typeface="Book Antiqua"/>
                <a:sym typeface="Book Antiqua"/>
              </a:rPr>
              <a:t>$100 profit per unit Prod. 1</a:t>
            </a:r>
            <a:endParaRPr/>
          </a:p>
          <a:p>
            <a:pPr indent="0" lvl="0" marL="0" marR="0" rtl="0" algn="ctr">
              <a:spcBef>
                <a:spcPts val="0"/>
              </a:spcBef>
              <a:spcAft>
                <a:spcPts val="0"/>
              </a:spcAft>
              <a:buNone/>
            </a:pPr>
            <a:r>
              <a:rPr lang="en-US" sz="2000">
                <a:solidFill>
                  <a:srgbClr val="FFFFFF"/>
                </a:solidFill>
                <a:latin typeface="Book Antiqua"/>
                <a:ea typeface="Book Antiqua"/>
                <a:cs typeface="Book Antiqua"/>
                <a:sym typeface="Book Antiqua"/>
              </a:rPr>
              <a:t>$200 profit per unit Prod. 2</a:t>
            </a:r>
            <a:endParaRPr/>
          </a:p>
          <a:p>
            <a:pPr indent="0" lvl="0" marL="0" marR="0" rtl="0" algn="ctr">
              <a:spcBef>
                <a:spcPts val="0"/>
              </a:spcBef>
              <a:spcAft>
                <a:spcPts val="0"/>
              </a:spcAft>
              <a:buNone/>
            </a:pPr>
            <a:r>
              <a:rPr lang="en-US" sz="2000">
                <a:solidFill>
                  <a:srgbClr val="FFFFFF"/>
                </a:solidFill>
                <a:latin typeface="Book Antiqua"/>
                <a:ea typeface="Book Antiqua"/>
                <a:cs typeface="Book Antiqua"/>
                <a:sym typeface="Book Antiqua"/>
              </a:rPr>
              <a:t>2 lbs. steel per unit Prod. 1</a:t>
            </a:r>
            <a:endParaRPr/>
          </a:p>
          <a:p>
            <a:pPr indent="0" lvl="0" marL="0" marR="0" rtl="0" algn="ctr">
              <a:spcBef>
                <a:spcPts val="0"/>
              </a:spcBef>
              <a:spcAft>
                <a:spcPts val="0"/>
              </a:spcAft>
              <a:buNone/>
            </a:pPr>
            <a:r>
              <a:rPr lang="en-US" sz="2000">
                <a:solidFill>
                  <a:srgbClr val="FFFFFF"/>
                </a:solidFill>
                <a:latin typeface="Book Antiqua"/>
                <a:ea typeface="Book Antiqua"/>
                <a:cs typeface="Book Antiqua"/>
                <a:sym typeface="Book Antiqua"/>
              </a:rPr>
              <a:t>3 lbs. Steel per unit Prod. 2</a:t>
            </a:r>
            <a:endParaRPr/>
          </a:p>
          <a:p>
            <a:pPr indent="0" lvl="0" marL="0" marR="0" rtl="0" algn="ctr">
              <a:spcBef>
                <a:spcPts val="0"/>
              </a:spcBef>
              <a:spcAft>
                <a:spcPts val="0"/>
              </a:spcAft>
              <a:buNone/>
            </a:pPr>
            <a:r>
              <a:rPr lang="en-US" sz="2000">
                <a:solidFill>
                  <a:srgbClr val="FFFFFF"/>
                </a:solidFill>
                <a:latin typeface="Book Antiqua"/>
                <a:ea typeface="Book Antiqua"/>
                <a:cs typeface="Book Antiqua"/>
                <a:sym typeface="Book Antiqua"/>
              </a:rPr>
              <a:t>2000 lbs. steel allocated</a:t>
            </a:r>
            <a:endParaRPr/>
          </a:p>
          <a:p>
            <a:pPr indent="0" lvl="0" marL="0" marR="0" rtl="0" algn="ctr">
              <a:spcBef>
                <a:spcPts val="0"/>
              </a:spcBef>
              <a:spcAft>
                <a:spcPts val="0"/>
              </a:spcAft>
              <a:buNone/>
            </a:pPr>
            <a:r>
              <a:rPr lang="en-US" sz="2000">
                <a:solidFill>
                  <a:srgbClr val="FFFFFF"/>
                </a:solidFill>
                <a:latin typeface="Book Antiqua"/>
                <a:ea typeface="Book Antiqua"/>
                <a:cs typeface="Book Antiqua"/>
                <a:sym typeface="Book Antiqua"/>
              </a:rPr>
              <a:t>60 units minimum Prod. 1</a:t>
            </a:r>
            <a:endParaRPr/>
          </a:p>
          <a:p>
            <a:pPr indent="0" lvl="0" marL="0" marR="0" rtl="0" algn="ctr">
              <a:spcBef>
                <a:spcPts val="0"/>
              </a:spcBef>
              <a:spcAft>
                <a:spcPts val="0"/>
              </a:spcAft>
              <a:buNone/>
            </a:pPr>
            <a:r>
              <a:rPr lang="en-US" sz="2000">
                <a:solidFill>
                  <a:srgbClr val="FFFFFF"/>
                </a:solidFill>
                <a:latin typeface="Book Antiqua"/>
                <a:ea typeface="Book Antiqua"/>
                <a:cs typeface="Book Antiqua"/>
                <a:sym typeface="Book Antiqua"/>
              </a:rPr>
              <a:t>720 units maximum Prod. 2</a:t>
            </a:r>
            <a:endParaRPr/>
          </a:p>
          <a:p>
            <a:pPr indent="0" lvl="0" marL="0" marR="0" rtl="0" algn="ctr">
              <a:spcBef>
                <a:spcPts val="0"/>
              </a:spcBef>
              <a:spcAft>
                <a:spcPts val="0"/>
              </a:spcAft>
              <a:buNone/>
            </a:pPr>
            <a:r>
              <a:rPr lang="en-US" sz="2000">
                <a:solidFill>
                  <a:srgbClr val="FFFFFF"/>
                </a:solidFill>
                <a:latin typeface="Book Antiqua"/>
                <a:ea typeface="Book Antiqua"/>
                <a:cs typeface="Book Antiqua"/>
                <a:sym typeface="Book Antiqua"/>
              </a:rPr>
              <a:t>0 units minimum Prod. 2</a:t>
            </a:r>
            <a:endParaRPr/>
          </a:p>
        </p:txBody>
      </p:sp>
      <p:sp>
        <p:nvSpPr>
          <p:cNvPr id="826" name="Google Shape;826;p78"/>
          <p:cNvSpPr/>
          <p:nvPr/>
        </p:nvSpPr>
        <p:spPr>
          <a:xfrm>
            <a:off x="333375" y="4295775"/>
            <a:ext cx="2338388" cy="974725"/>
          </a:xfrm>
          <a:prstGeom prst="rect">
            <a:avLst/>
          </a:prstGeom>
          <a:solidFill>
            <a:schemeClr val="lt1"/>
          </a:solidFill>
          <a:ln cap="flat" cmpd="sng" w="12700">
            <a:solidFill>
              <a:srgbClr val="FFFFFF"/>
            </a:solidFill>
            <a:prstDash val="solid"/>
            <a:miter lim="800000"/>
            <a:headEnd len="sm" w="sm" type="none"/>
            <a:tailEnd len="sm" w="sm" type="none"/>
          </a:ln>
          <a:effectLst>
            <a:outerShdw rotWithShape="0" algn="ctr" dir="2700000" dist="17961">
              <a:schemeClr val="lt2"/>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rgbClr val="FFFFFF"/>
                </a:solidFill>
                <a:latin typeface="Book Antiqua"/>
                <a:ea typeface="Book Antiqua"/>
                <a:cs typeface="Book Antiqua"/>
                <a:sym typeface="Book Antiqua"/>
              </a:rPr>
              <a:t> 60 units Prod. 1</a:t>
            </a:r>
            <a:endParaRPr/>
          </a:p>
          <a:p>
            <a:pPr indent="0" lvl="0" marL="0" marR="0" rtl="0" algn="ctr">
              <a:spcBef>
                <a:spcPts val="0"/>
              </a:spcBef>
              <a:spcAft>
                <a:spcPts val="0"/>
              </a:spcAft>
              <a:buNone/>
            </a:pPr>
            <a:r>
              <a:rPr lang="en-US" sz="2000">
                <a:solidFill>
                  <a:srgbClr val="FFFFFF"/>
                </a:solidFill>
                <a:latin typeface="Book Antiqua"/>
                <a:ea typeface="Book Antiqua"/>
                <a:cs typeface="Book Antiqua"/>
                <a:sym typeface="Book Antiqua"/>
              </a:rPr>
              <a:t>626.67 units Prod. 2</a:t>
            </a:r>
            <a:endParaRPr/>
          </a:p>
        </p:txBody>
      </p:sp>
      <p:sp>
        <p:nvSpPr>
          <p:cNvPr id="827" name="Google Shape;827;p78"/>
          <p:cNvSpPr/>
          <p:nvPr/>
        </p:nvSpPr>
        <p:spPr>
          <a:xfrm>
            <a:off x="338138" y="5329238"/>
            <a:ext cx="2339975" cy="368300"/>
          </a:xfrm>
          <a:prstGeom prst="rect">
            <a:avLst/>
          </a:prstGeom>
          <a:solidFill>
            <a:schemeClr val="lt1"/>
          </a:solidFill>
          <a:ln cap="flat" cmpd="sng" w="12700">
            <a:solidFill>
              <a:srgbClr val="FFFFFF"/>
            </a:solidFill>
            <a:prstDash val="solid"/>
            <a:miter lim="800000"/>
            <a:headEnd len="sm" w="sm" type="none"/>
            <a:tailEnd len="sm" w="sm" type="none"/>
          </a:ln>
          <a:effectLst>
            <a:outerShdw rotWithShape="0" algn="ctr" dir="2700000" dist="17961">
              <a:schemeClr val="lt2"/>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accent1"/>
                </a:solidFill>
                <a:latin typeface="Book Antiqua"/>
                <a:ea typeface="Book Antiqua"/>
                <a:cs typeface="Book Antiqua"/>
                <a:sym typeface="Book Antiqua"/>
              </a:rPr>
              <a:t>Controllable Inputs</a:t>
            </a:r>
            <a:endParaRPr sz="2000">
              <a:solidFill>
                <a:schemeClr val="accent1"/>
              </a:solidFill>
              <a:latin typeface="Arial Narrow"/>
              <a:ea typeface="Arial Narrow"/>
              <a:cs typeface="Arial Narrow"/>
              <a:sym typeface="Arial Narrow"/>
            </a:endParaRPr>
          </a:p>
        </p:txBody>
      </p:sp>
      <p:sp>
        <p:nvSpPr>
          <p:cNvPr id="828" name="Google Shape;828;p78"/>
          <p:cNvSpPr/>
          <p:nvPr/>
        </p:nvSpPr>
        <p:spPr>
          <a:xfrm>
            <a:off x="6400800" y="4303713"/>
            <a:ext cx="2281238" cy="974725"/>
          </a:xfrm>
          <a:prstGeom prst="rect">
            <a:avLst/>
          </a:prstGeom>
          <a:solidFill>
            <a:schemeClr val="lt1"/>
          </a:solidFill>
          <a:ln cap="flat" cmpd="sng" w="12700">
            <a:solidFill>
              <a:srgbClr val="FFFFFF"/>
            </a:solidFill>
            <a:prstDash val="solid"/>
            <a:miter lim="800000"/>
            <a:headEnd len="sm" w="sm" type="none"/>
            <a:tailEnd len="sm" w="sm" type="none"/>
          </a:ln>
          <a:effectLst>
            <a:outerShdw rotWithShape="0" algn="ctr" dir="2700000" dist="17961">
              <a:schemeClr val="lt2"/>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Book Antiqua"/>
              <a:ea typeface="Book Antiqua"/>
              <a:cs typeface="Book Antiqua"/>
              <a:sym typeface="Book Antiqua"/>
            </a:endParaRPr>
          </a:p>
          <a:p>
            <a:pPr indent="0" lvl="0" marL="0" marR="0" rtl="0" algn="ctr">
              <a:spcBef>
                <a:spcPts val="0"/>
              </a:spcBef>
              <a:spcAft>
                <a:spcPts val="0"/>
              </a:spcAft>
              <a:buNone/>
            </a:pPr>
            <a:r>
              <a:rPr lang="en-US" sz="2000">
                <a:solidFill>
                  <a:srgbClr val="FFFFFF"/>
                </a:solidFill>
                <a:latin typeface="Book Antiqua"/>
                <a:ea typeface="Book Antiqua"/>
                <a:cs typeface="Book Antiqua"/>
                <a:sym typeface="Book Antiqua"/>
              </a:rPr>
              <a:t>Profit = $131,333.33</a:t>
            </a:r>
            <a:endParaRPr/>
          </a:p>
          <a:p>
            <a:pPr indent="0" lvl="0" marL="0" marR="0" rtl="0" algn="ctr">
              <a:spcBef>
                <a:spcPts val="0"/>
              </a:spcBef>
              <a:spcAft>
                <a:spcPts val="0"/>
              </a:spcAft>
              <a:buNone/>
            </a:pPr>
            <a:r>
              <a:rPr lang="en-US" sz="2000">
                <a:solidFill>
                  <a:srgbClr val="FFFFFF"/>
                </a:solidFill>
                <a:latin typeface="Book Antiqua"/>
                <a:ea typeface="Book Antiqua"/>
                <a:cs typeface="Book Antiqua"/>
                <a:sym typeface="Book Antiqua"/>
              </a:rPr>
              <a:t>Steel Used = 2000</a:t>
            </a:r>
            <a:endParaRPr/>
          </a:p>
          <a:p>
            <a:pPr indent="0" lvl="0" marL="0" marR="0" rtl="0" algn="ctr">
              <a:spcBef>
                <a:spcPts val="0"/>
              </a:spcBef>
              <a:spcAft>
                <a:spcPts val="0"/>
              </a:spcAft>
              <a:buNone/>
            </a:pPr>
            <a:r>
              <a:t/>
            </a:r>
            <a:endParaRPr sz="2000">
              <a:solidFill>
                <a:srgbClr val="FFFFFF"/>
              </a:solidFill>
              <a:latin typeface="Book Antiqua"/>
              <a:ea typeface="Book Antiqua"/>
              <a:cs typeface="Book Antiqua"/>
              <a:sym typeface="Book Antiqua"/>
            </a:endParaRPr>
          </a:p>
        </p:txBody>
      </p:sp>
      <p:sp>
        <p:nvSpPr>
          <p:cNvPr id="829" name="Google Shape;829;p78"/>
          <p:cNvSpPr/>
          <p:nvPr/>
        </p:nvSpPr>
        <p:spPr>
          <a:xfrm>
            <a:off x="6372225" y="5300663"/>
            <a:ext cx="2352675" cy="338137"/>
          </a:xfrm>
          <a:prstGeom prst="rect">
            <a:avLst/>
          </a:prstGeom>
          <a:solidFill>
            <a:schemeClr val="lt1"/>
          </a:solidFill>
          <a:ln cap="flat" cmpd="sng" w="12700">
            <a:solidFill>
              <a:srgbClr val="FFFFFF"/>
            </a:solidFill>
            <a:prstDash val="solid"/>
            <a:miter lim="800000"/>
            <a:headEnd len="sm" w="sm" type="none"/>
            <a:tailEnd len="sm" w="sm" type="none"/>
          </a:ln>
          <a:effectLst>
            <a:outerShdw rotWithShape="0" algn="ctr" dir="2700000" dist="17961">
              <a:schemeClr val="lt2"/>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accent1"/>
                </a:solidFill>
                <a:latin typeface="Book Antiqua"/>
                <a:ea typeface="Book Antiqua"/>
                <a:cs typeface="Book Antiqua"/>
                <a:sym typeface="Book Antiqua"/>
              </a:rPr>
              <a:t>Output</a:t>
            </a:r>
            <a:endParaRPr sz="2000">
              <a:solidFill>
                <a:schemeClr val="accent1"/>
              </a:solidFill>
              <a:latin typeface="Arial Narrow"/>
              <a:ea typeface="Arial Narrow"/>
              <a:cs typeface="Arial Narrow"/>
              <a:sym typeface="Arial Narrow"/>
            </a:endParaRPr>
          </a:p>
        </p:txBody>
      </p:sp>
      <p:sp>
        <p:nvSpPr>
          <p:cNvPr id="830" name="Google Shape;830;p78"/>
          <p:cNvSpPr/>
          <p:nvPr/>
        </p:nvSpPr>
        <p:spPr>
          <a:xfrm>
            <a:off x="3097213" y="6032500"/>
            <a:ext cx="2901950" cy="368300"/>
          </a:xfrm>
          <a:prstGeom prst="rect">
            <a:avLst/>
          </a:prstGeom>
          <a:solidFill>
            <a:schemeClr val="lt1"/>
          </a:solidFill>
          <a:ln cap="flat" cmpd="sng" w="12700">
            <a:solidFill>
              <a:srgbClr val="FFFFFF"/>
            </a:solidFill>
            <a:prstDash val="solid"/>
            <a:miter lim="800000"/>
            <a:headEnd len="sm" w="sm" type="none"/>
            <a:tailEnd len="sm" w="sm" type="none"/>
          </a:ln>
          <a:effectLst>
            <a:outerShdw rotWithShape="0" algn="ctr" dir="2700000" dist="17961">
              <a:schemeClr val="lt2"/>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accent1"/>
                </a:solidFill>
                <a:latin typeface="Book Antiqua"/>
                <a:ea typeface="Book Antiqua"/>
                <a:cs typeface="Book Antiqua"/>
                <a:sym typeface="Book Antiqua"/>
              </a:rPr>
              <a:t>Mathematical Model</a:t>
            </a:r>
            <a:endParaRPr sz="2000">
              <a:solidFill>
                <a:schemeClr val="accent1"/>
              </a:solidFill>
              <a:latin typeface="Arial Narrow"/>
              <a:ea typeface="Arial Narrow"/>
              <a:cs typeface="Arial Narrow"/>
              <a:sym typeface="Arial Narrow"/>
            </a:endParaRPr>
          </a:p>
        </p:txBody>
      </p:sp>
      <p:sp>
        <p:nvSpPr>
          <p:cNvPr id="831" name="Google Shape;831;p78"/>
          <p:cNvSpPr/>
          <p:nvPr/>
        </p:nvSpPr>
        <p:spPr>
          <a:xfrm>
            <a:off x="2932113" y="4302125"/>
            <a:ext cx="3219450" cy="1666875"/>
          </a:xfrm>
          <a:prstGeom prst="rect">
            <a:avLst/>
          </a:prstGeom>
          <a:solidFill>
            <a:schemeClr val="lt1"/>
          </a:solidFill>
          <a:ln cap="flat" cmpd="sng" w="12700">
            <a:solidFill>
              <a:srgbClr val="FFFFFF"/>
            </a:solidFill>
            <a:prstDash val="solid"/>
            <a:miter lim="800000"/>
            <a:headEnd len="sm" w="sm" type="none"/>
            <a:tailEnd len="sm" w="sm" type="none"/>
          </a:ln>
          <a:effectLst>
            <a:outerShdw rotWithShape="0" algn="ctr" dir="2700000" dist="17961">
              <a:schemeClr val="lt2"/>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rgbClr val="FFFFFF"/>
                </a:solidFill>
                <a:latin typeface="Book Antiqua"/>
                <a:ea typeface="Book Antiqua"/>
                <a:cs typeface="Book Antiqua"/>
                <a:sym typeface="Book Antiqua"/>
              </a:rPr>
              <a:t>Max   100(60) + 200(626.67)</a:t>
            </a:r>
            <a:endParaRPr/>
          </a:p>
          <a:p>
            <a:pPr indent="0" lvl="0" marL="0" marR="0" rtl="0" algn="l">
              <a:spcBef>
                <a:spcPts val="0"/>
              </a:spcBef>
              <a:spcAft>
                <a:spcPts val="0"/>
              </a:spcAft>
              <a:buNone/>
            </a:pPr>
            <a:r>
              <a:rPr lang="en-US" sz="2000">
                <a:solidFill>
                  <a:srgbClr val="FFFFFF"/>
                </a:solidFill>
                <a:latin typeface="Book Antiqua"/>
                <a:ea typeface="Book Antiqua"/>
                <a:cs typeface="Book Antiqua"/>
                <a:sym typeface="Book Antiqua"/>
              </a:rPr>
              <a:t>s.t.  2(60) + 3(626.67) </a:t>
            </a:r>
            <a:r>
              <a:rPr lang="en-US" sz="2000" u="sng">
                <a:solidFill>
                  <a:srgbClr val="FFFFFF"/>
                </a:solidFill>
                <a:latin typeface="Book Antiqua"/>
                <a:ea typeface="Book Antiqua"/>
                <a:cs typeface="Book Antiqua"/>
                <a:sym typeface="Book Antiqua"/>
              </a:rPr>
              <a:t>&lt;</a:t>
            </a:r>
            <a:r>
              <a:rPr lang="en-US" sz="2000">
                <a:solidFill>
                  <a:srgbClr val="FFFFFF"/>
                </a:solidFill>
                <a:latin typeface="Book Antiqua"/>
                <a:ea typeface="Book Antiqua"/>
                <a:cs typeface="Book Antiqua"/>
                <a:sym typeface="Book Antiqua"/>
              </a:rPr>
              <a:t> 2000</a:t>
            </a:r>
            <a:endParaRPr/>
          </a:p>
          <a:p>
            <a:pPr indent="0" lvl="0" marL="0" marR="0" rtl="0" algn="l">
              <a:spcBef>
                <a:spcPts val="0"/>
              </a:spcBef>
              <a:spcAft>
                <a:spcPts val="0"/>
              </a:spcAft>
              <a:buNone/>
            </a:pPr>
            <a:r>
              <a:rPr lang="en-US" sz="2000">
                <a:solidFill>
                  <a:srgbClr val="FFFFFF"/>
                </a:solidFill>
                <a:latin typeface="Book Antiqua"/>
                <a:ea typeface="Book Antiqua"/>
                <a:cs typeface="Book Antiqua"/>
                <a:sym typeface="Book Antiqua"/>
              </a:rPr>
              <a:t>          60                       </a:t>
            </a:r>
            <a:r>
              <a:rPr lang="en-US" sz="2000" u="sng">
                <a:solidFill>
                  <a:srgbClr val="FFFFFF"/>
                </a:solidFill>
                <a:latin typeface="Book Antiqua"/>
                <a:ea typeface="Book Antiqua"/>
                <a:cs typeface="Book Antiqua"/>
                <a:sym typeface="Book Antiqua"/>
              </a:rPr>
              <a:t>&gt;</a:t>
            </a:r>
            <a:r>
              <a:rPr lang="en-US" sz="2000">
                <a:solidFill>
                  <a:srgbClr val="FFFFFF"/>
                </a:solidFill>
                <a:latin typeface="Book Antiqua"/>
                <a:ea typeface="Book Antiqua"/>
                <a:cs typeface="Book Antiqua"/>
                <a:sym typeface="Book Antiqua"/>
              </a:rPr>
              <a:t>    60</a:t>
            </a:r>
            <a:endParaRPr/>
          </a:p>
          <a:p>
            <a:pPr indent="0" lvl="0" marL="0" marR="0" rtl="0" algn="l">
              <a:spcBef>
                <a:spcPts val="0"/>
              </a:spcBef>
              <a:spcAft>
                <a:spcPts val="0"/>
              </a:spcAft>
              <a:buNone/>
            </a:pPr>
            <a:r>
              <a:rPr lang="en-US" sz="2000">
                <a:solidFill>
                  <a:srgbClr val="FFFFFF"/>
                </a:solidFill>
                <a:latin typeface="Book Antiqua"/>
                <a:ea typeface="Book Antiqua"/>
                <a:cs typeface="Book Antiqua"/>
                <a:sym typeface="Book Antiqua"/>
              </a:rPr>
              <a:t>                       626.67   </a:t>
            </a:r>
            <a:r>
              <a:rPr lang="en-US" sz="2000" u="sng">
                <a:solidFill>
                  <a:srgbClr val="FFFFFF"/>
                </a:solidFill>
                <a:latin typeface="Book Antiqua"/>
                <a:ea typeface="Book Antiqua"/>
                <a:cs typeface="Book Antiqua"/>
                <a:sym typeface="Book Antiqua"/>
              </a:rPr>
              <a:t>&lt;</a:t>
            </a:r>
            <a:r>
              <a:rPr lang="en-US" sz="2000">
                <a:solidFill>
                  <a:srgbClr val="FFFFFF"/>
                </a:solidFill>
                <a:latin typeface="Book Antiqua"/>
                <a:ea typeface="Book Antiqua"/>
                <a:cs typeface="Book Antiqua"/>
                <a:sym typeface="Book Antiqua"/>
              </a:rPr>
              <a:t>  720</a:t>
            </a:r>
            <a:endParaRPr/>
          </a:p>
          <a:p>
            <a:pPr indent="0" lvl="0" marL="0" marR="0" rtl="0" algn="l">
              <a:spcBef>
                <a:spcPts val="0"/>
              </a:spcBef>
              <a:spcAft>
                <a:spcPts val="0"/>
              </a:spcAft>
              <a:buNone/>
            </a:pPr>
            <a:r>
              <a:rPr i="1" lang="en-US" sz="2000">
                <a:solidFill>
                  <a:srgbClr val="FFFFFF"/>
                </a:solidFill>
                <a:latin typeface="Book Antiqua"/>
                <a:ea typeface="Book Antiqua"/>
                <a:cs typeface="Book Antiqua"/>
                <a:sym typeface="Book Antiqua"/>
              </a:rPr>
              <a:t>                       </a:t>
            </a:r>
            <a:r>
              <a:rPr lang="en-US" sz="2000">
                <a:solidFill>
                  <a:srgbClr val="FFFFFF"/>
                </a:solidFill>
                <a:latin typeface="Book Antiqua"/>
                <a:ea typeface="Book Antiqua"/>
                <a:cs typeface="Book Antiqua"/>
                <a:sym typeface="Book Antiqua"/>
              </a:rPr>
              <a:t>626.67   </a:t>
            </a:r>
            <a:r>
              <a:rPr lang="en-US" sz="2000" u="sng">
                <a:solidFill>
                  <a:srgbClr val="FFFFFF"/>
                </a:solidFill>
                <a:latin typeface="Book Antiqua"/>
                <a:ea typeface="Book Antiqua"/>
                <a:cs typeface="Book Antiqua"/>
                <a:sym typeface="Book Antiqua"/>
              </a:rPr>
              <a:t>&gt;</a:t>
            </a:r>
            <a:r>
              <a:rPr lang="en-US" sz="2000">
                <a:solidFill>
                  <a:srgbClr val="FFFFFF"/>
                </a:solidFill>
                <a:latin typeface="Book Antiqua"/>
                <a:ea typeface="Book Antiqua"/>
                <a:cs typeface="Book Antiqua"/>
                <a:sym typeface="Book Antiqua"/>
              </a:rPr>
              <a:t>      0</a:t>
            </a:r>
            <a:endParaRPr sz="1800">
              <a:solidFill>
                <a:srgbClr val="FFFFFF"/>
              </a:solidFill>
              <a:latin typeface="Trebuchet MS"/>
              <a:ea typeface="Trebuchet MS"/>
              <a:cs typeface="Trebuchet MS"/>
              <a:sym typeface="Trebuchet MS"/>
            </a:endParaRPr>
          </a:p>
        </p:txBody>
      </p:sp>
      <p:cxnSp>
        <p:nvCxnSpPr>
          <p:cNvPr id="832" name="Google Shape;832;p78"/>
          <p:cNvCxnSpPr/>
          <p:nvPr/>
        </p:nvCxnSpPr>
        <p:spPr>
          <a:xfrm>
            <a:off x="4556125" y="4041775"/>
            <a:ext cx="0" cy="244475"/>
          </a:xfrm>
          <a:prstGeom prst="straightConnector1">
            <a:avLst/>
          </a:prstGeom>
          <a:noFill/>
          <a:ln cap="flat" cmpd="sng" w="12700">
            <a:solidFill>
              <a:srgbClr val="FFFFFF"/>
            </a:solidFill>
            <a:prstDash val="solid"/>
            <a:round/>
            <a:headEnd len="med" w="med" type="none"/>
            <a:tailEnd len="med" w="med" type="triangle"/>
          </a:ln>
          <a:effectLst>
            <a:outerShdw rotWithShape="0" algn="ctr" dir="2700000" dist="17961">
              <a:schemeClr val="lt2"/>
            </a:outerShdw>
          </a:effectLst>
        </p:spPr>
      </p:cxnSp>
      <p:cxnSp>
        <p:nvCxnSpPr>
          <p:cNvPr id="833" name="Google Shape;833;p78"/>
          <p:cNvCxnSpPr/>
          <p:nvPr/>
        </p:nvCxnSpPr>
        <p:spPr>
          <a:xfrm rot="10800000">
            <a:off x="2805113" y="4689475"/>
            <a:ext cx="0" cy="244475"/>
          </a:xfrm>
          <a:prstGeom prst="straightConnector1">
            <a:avLst/>
          </a:prstGeom>
          <a:noFill/>
          <a:ln cap="flat" cmpd="sng" w="12700">
            <a:solidFill>
              <a:srgbClr val="FFFFFF"/>
            </a:solidFill>
            <a:prstDash val="solid"/>
            <a:round/>
            <a:headEnd len="med" w="med" type="none"/>
            <a:tailEnd len="med" w="med" type="triangle"/>
          </a:ln>
          <a:effectLst>
            <a:outerShdw rotWithShape="0" algn="ctr" dir="2700000" dist="17961">
              <a:schemeClr val="lt2"/>
            </a:outerShdw>
          </a:effectLst>
        </p:spPr>
      </p:cxnSp>
      <p:cxnSp>
        <p:nvCxnSpPr>
          <p:cNvPr id="834" name="Google Shape;834;p78"/>
          <p:cNvCxnSpPr/>
          <p:nvPr/>
        </p:nvCxnSpPr>
        <p:spPr>
          <a:xfrm rot="10800000">
            <a:off x="6291263" y="4684712"/>
            <a:ext cx="0" cy="244475"/>
          </a:xfrm>
          <a:prstGeom prst="straightConnector1">
            <a:avLst/>
          </a:prstGeom>
          <a:noFill/>
          <a:ln cap="flat" cmpd="sng" w="12700">
            <a:solidFill>
              <a:srgbClr val="FFFFFF"/>
            </a:solidFill>
            <a:prstDash val="solid"/>
            <a:round/>
            <a:headEnd len="med" w="med" type="none"/>
            <a:tailEnd len="med" w="med" type="triangle"/>
          </a:ln>
          <a:effectLst>
            <a:outerShdw rotWithShape="0" algn="ctr" dir="2700000" dist="17961">
              <a:schemeClr val="lt2"/>
            </a:outerShdw>
          </a:effectLst>
        </p:spPr>
      </p:cxn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79"/>
          <p:cNvSpPr txBox="1"/>
          <p:nvPr>
            <p:ph type="title"/>
          </p:nvPr>
        </p:nvSpPr>
        <p:spPr>
          <a:xfrm>
            <a:off x="250825" y="115888"/>
            <a:ext cx="8713788" cy="1143000"/>
          </a:xfrm>
          <a:prstGeom prst="rect">
            <a:avLst/>
          </a:prstGeom>
          <a:noFill/>
          <a:ln>
            <a:noFill/>
          </a:ln>
        </p:spPr>
        <p:txBody>
          <a:bodyPr anchorCtr="0" anchor="t" bIns="44450" lIns="90475" spcFirstLastPara="1" rIns="90475" wrap="square" tIns="4445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Example:  Ponderosa Development Corp.</a:t>
            </a:r>
            <a:endParaRPr/>
          </a:p>
        </p:txBody>
      </p:sp>
      <p:sp>
        <p:nvSpPr>
          <p:cNvPr id="841" name="Google Shape;841;p79"/>
          <p:cNvSpPr txBox="1"/>
          <p:nvPr>
            <p:ph idx="1" type="body"/>
          </p:nvPr>
        </p:nvSpPr>
        <p:spPr>
          <a:xfrm>
            <a:off x="250825" y="1341438"/>
            <a:ext cx="8569325" cy="5111750"/>
          </a:xfrm>
          <a:prstGeom prst="rect">
            <a:avLst/>
          </a:prstGeom>
          <a:noFill/>
          <a:ln>
            <a:noFill/>
          </a:ln>
        </p:spPr>
        <p:txBody>
          <a:bodyPr anchorCtr="0" anchor="t" bIns="44450" lIns="90475" spcFirstLastPara="1" rIns="90475" wrap="square" tIns="44450">
            <a:normAutofit/>
          </a:bodyPr>
          <a:lstStyle/>
          <a:p>
            <a:pPr indent="-342900" lvl="0" marL="342900" rtl="0" algn="l">
              <a:spcBef>
                <a:spcPts val="0"/>
              </a:spcBef>
              <a:spcAft>
                <a:spcPts val="0"/>
              </a:spcAft>
              <a:buSzPts val="1920"/>
              <a:buFont typeface="Trebuchet MS"/>
              <a:buNone/>
            </a:pPr>
            <a:r>
              <a:rPr lang="en-US" sz="2400"/>
              <a:t>		Ponderosa Development Corporation (PDC) is a small real estate developer operating in the Rivertree Valley.  It has seven permanent employees whose monthly salaries are given in the table on the next slide.</a:t>
            </a:r>
            <a:endParaRPr/>
          </a:p>
          <a:p>
            <a:pPr indent="-342900" lvl="0" marL="342900" rtl="0" algn="l">
              <a:spcBef>
                <a:spcPts val="1000"/>
              </a:spcBef>
              <a:spcAft>
                <a:spcPts val="0"/>
              </a:spcAft>
              <a:buSzPts val="1920"/>
              <a:buFont typeface="Trebuchet MS"/>
              <a:buNone/>
            </a:pPr>
            <a:r>
              <a:rPr lang="en-US" sz="2400"/>
              <a:t>		PDC leases a building for $2,000 per month.  The cost of supplies, utilities, and leased equipment runs another $3,000 per month.</a:t>
            </a:r>
            <a:endParaRPr/>
          </a:p>
          <a:p>
            <a:pPr indent="-342900" lvl="0" marL="342900" rtl="0" algn="l">
              <a:spcBef>
                <a:spcPts val="1000"/>
              </a:spcBef>
              <a:spcAft>
                <a:spcPts val="0"/>
              </a:spcAft>
              <a:buSzPts val="1920"/>
              <a:buFont typeface="Trebuchet MS"/>
              <a:buNone/>
            </a:pPr>
            <a:r>
              <a:rPr lang="en-US" sz="2400"/>
              <a:t>		PDC builds only one style house in the valley.  Land for each house costs $55,000 and lumber, supplies, etc. run another $28,000 per house.  Total labor costs are figured at $20,000 per house.  The one sales representative of PDC is paid a commission of $2,000 on the sale of each house.  The selling price of the house is $115,000.</a:t>
            </a:r>
            <a:endParaRPr/>
          </a:p>
        </p:txBody>
      </p:sp>
      <p:sp>
        <p:nvSpPr>
          <p:cNvPr id="842" name="Google Shape;842;p79"/>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8"/>
          <p:cNvSpPr txBox="1"/>
          <p:nvPr>
            <p:ph type="title"/>
          </p:nvPr>
        </p:nvSpPr>
        <p:spPr>
          <a:xfrm>
            <a:off x="685800" y="381000"/>
            <a:ext cx="7772400" cy="9144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What Do We do </a:t>
            </a:r>
            <a:endParaRPr/>
          </a:p>
        </p:txBody>
      </p:sp>
      <p:sp>
        <p:nvSpPr>
          <p:cNvPr id="205" name="Google Shape;205;p8"/>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0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206" name="Google Shape;206;p8"/>
          <p:cNvSpPr txBox="1"/>
          <p:nvPr/>
        </p:nvSpPr>
        <p:spPr>
          <a:xfrm>
            <a:off x="685800" y="1752600"/>
            <a:ext cx="8153400" cy="3998913"/>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2400"/>
              <a:buFont typeface="Arial"/>
              <a:buAutoNum type="arabicPeriod"/>
            </a:pPr>
            <a:r>
              <a:rPr b="0" i="0" lang="en-US" sz="2400" u="none" cap="none" strike="noStrike">
                <a:solidFill>
                  <a:schemeClr val="dk1"/>
                </a:solidFill>
                <a:latin typeface="Bookman Old Style"/>
                <a:ea typeface="Bookman Old Style"/>
                <a:cs typeface="Bookman Old Style"/>
                <a:sym typeface="Bookman Old Style"/>
              </a:rPr>
              <a:t>OR professionals aim to provide rational bases for </a:t>
            </a:r>
            <a:r>
              <a:rPr b="0" i="0" lang="en-US" sz="2400" u="none" cap="none" strike="noStrike">
                <a:solidFill>
                  <a:srgbClr val="FFCC00"/>
                </a:solidFill>
                <a:latin typeface="Bookman Old Style"/>
                <a:ea typeface="Bookman Old Style"/>
                <a:cs typeface="Bookman Old Style"/>
                <a:sym typeface="Bookman Old Style"/>
              </a:rPr>
              <a:t>decision making</a:t>
            </a:r>
            <a:r>
              <a:rPr b="0" i="0" lang="en-US" sz="2400" u="none" cap="none" strike="noStrike">
                <a:solidFill>
                  <a:schemeClr val="dk1"/>
                </a:solidFill>
                <a:latin typeface="Bookman Old Style"/>
                <a:ea typeface="Bookman Old Style"/>
                <a:cs typeface="Bookman Old Style"/>
                <a:sym typeface="Bookman Old Style"/>
              </a:rPr>
              <a:t> by seeking to </a:t>
            </a:r>
            <a:r>
              <a:rPr b="0" i="0" lang="en-US" sz="2400" u="none" cap="none" strike="noStrike">
                <a:solidFill>
                  <a:srgbClr val="FFCC00"/>
                </a:solidFill>
                <a:latin typeface="Bookman Old Style"/>
                <a:ea typeface="Bookman Old Style"/>
                <a:cs typeface="Bookman Old Style"/>
                <a:sym typeface="Bookman Old Style"/>
              </a:rPr>
              <a:t>understand</a:t>
            </a:r>
            <a:r>
              <a:rPr b="0" i="0" lang="en-US" sz="2400" u="none" cap="none" strike="noStrike">
                <a:solidFill>
                  <a:schemeClr val="dk1"/>
                </a:solidFill>
                <a:latin typeface="Bookman Old Style"/>
                <a:ea typeface="Bookman Old Style"/>
                <a:cs typeface="Bookman Old Style"/>
                <a:sym typeface="Bookman Old Style"/>
              </a:rPr>
              <a:t> and structure complex situations and to use this understanding to </a:t>
            </a:r>
            <a:r>
              <a:rPr b="0" i="0" lang="en-US" sz="2400" u="none" cap="none" strike="noStrike">
                <a:solidFill>
                  <a:srgbClr val="FFCC00"/>
                </a:solidFill>
                <a:latin typeface="Bookman Old Style"/>
                <a:ea typeface="Bookman Old Style"/>
                <a:cs typeface="Bookman Old Style"/>
                <a:sym typeface="Bookman Old Style"/>
              </a:rPr>
              <a:t>predict</a:t>
            </a:r>
            <a:r>
              <a:rPr b="0" i="0" lang="en-US" sz="2400" u="none" cap="none" strike="noStrike">
                <a:solidFill>
                  <a:schemeClr val="dk1"/>
                </a:solidFill>
                <a:latin typeface="Bookman Old Style"/>
                <a:ea typeface="Bookman Old Style"/>
                <a:cs typeface="Bookman Old Style"/>
                <a:sym typeface="Bookman Old Style"/>
              </a:rPr>
              <a:t> system behavior and </a:t>
            </a:r>
            <a:r>
              <a:rPr b="0" i="0" lang="en-US" sz="2400" u="none" cap="none" strike="noStrike">
                <a:solidFill>
                  <a:srgbClr val="FFCC00"/>
                </a:solidFill>
                <a:latin typeface="Bookman Old Style"/>
                <a:ea typeface="Bookman Old Style"/>
                <a:cs typeface="Bookman Old Style"/>
                <a:sym typeface="Bookman Old Style"/>
              </a:rPr>
              <a:t>improve</a:t>
            </a:r>
            <a:r>
              <a:rPr b="0" i="0" lang="en-US" sz="2400" u="none" cap="none" strike="noStrike">
                <a:solidFill>
                  <a:schemeClr val="dk1"/>
                </a:solidFill>
                <a:latin typeface="Bookman Old Style"/>
                <a:ea typeface="Bookman Old Style"/>
                <a:cs typeface="Bookman Old Style"/>
                <a:sym typeface="Bookman Old Style"/>
              </a:rPr>
              <a:t> system performance. </a:t>
            </a:r>
            <a:endParaRPr/>
          </a:p>
          <a:p>
            <a:pPr indent="-457200" lvl="0" marL="457200" marR="0" rtl="0" algn="l">
              <a:spcBef>
                <a:spcPts val="1680"/>
              </a:spcBef>
              <a:spcAft>
                <a:spcPts val="0"/>
              </a:spcAft>
              <a:buClr>
                <a:schemeClr val="dk1"/>
              </a:buClr>
              <a:buSzPts val="2400"/>
              <a:buFont typeface="Arial"/>
              <a:buAutoNum type="arabicPeriod"/>
            </a:pPr>
            <a:r>
              <a:rPr b="0" i="0" lang="en-US" sz="2400" u="none" cap="none" strike="noStrike">
                <a:solidFill>
                  <a:schemeClr val="dk1"/>
                </a:solidFill>
                <a:latin typeface="Bookman Old Style"/>
                <a:ea typeface="Bookman Old Style"/>
                <a:cs typeface="Bookman Old Style"/>
                <a:sym typeface="Bookman Old Style"/>
              </a:rPr>
              <a:t>Much of this work is done using </a:t>
            </a:r>
            <a:r>
              <a:rPr b="0" i="0" lang="en-US" sz="2400" u="none" cap="none" strike="noStrike">
                <a:solidFill>
                  <a:srgbClr val="FFCC00"/>
                </a:solidFill>
                <a:latin typeface="Bookman Old Style"/>
                <a:ea typeface="Bookman Old Style"/>
                <a:cs typeface="Bookman Old Style"/>
                <a:sym typeface="Bookman Old Style"/>
              </a:rPr>
              <a:t>analytical</a:t>
            </a:r>
            <a:r>
              <a:rPr b="0" i="0" lang="en-US" sz="2400" u="none" cap="none" strike="noStrike">
                <a:solidFill>
                  <a:schemeClr val="dk1"/>
                </a:solidFill>
                <a:latin typeface="Bookman Old Style"/>
                <a:ea typeface="Bookman Old Style"/>
                <a:cs typeface="Bookman Old Style"/>
                <a:sym typeface="Bookman Old Style"/>
              </a:rPr>
              <a:t> and </a:t>
            </a:r>
            <a:r>
              <a:rPr b="0" i="0" lang="en-US" sz="2400" u="none" cap="none" strike="noStrike">
                <a:solidFill>
                  <a:srgbClr val="FFCC00"/>
                </a:solidFill>
                <a:latin typeface="Bookman Old Style"/>
                <a:ea typeface="Bookman Old Style"/>
                <a:cs typeface="Bookman Old Style"/>
                <a:sym typeface="Bookman Old Style"/>
              </a:rPr>
              <a:t>numerical </a:t>
            </a:r>
            <a:r>
              <a:rPr b="0" i="0" lang="en-US" sz="2400" u="none" cap="none" strike="noStrike">
                <a:solidFill>
                  <a:schemeClr val="dk1"/>
                </a:solidFill>
                <a:latin typeface="Bookman Old Style"/>
                <a:ea typeface="Bookman Old Style"/>
                <a:cs typeface="Bookman Old Style"/>
                <a:sym typeface="Bookman Old Style"/>
              </a:rPr>
              <a:t>techniques to develop and manipulate </a:t>
            </a:r>
            <a:r>
              <a:rPr b="0" i="0" lang="en-US" sz="2400" u="none" cap="none" strike="noStrike">
                <a:solidFill>
                  <a:srgbClr val="FFCC00"/>
                </a:solidFill>
                <a:latin typeface="Bookman Old Style"/>
                <a:ea typeface="Bookman Old Style"/>
                <a:cs typeface="Bookman Old Style"/>
                <a:sym typeface="Bookman Old Style"/>
              </a:rPr>
              <a:t>mathematical and computer</a:t>
            </a:r>
            <a:r>
              <a:rPr b="0" i="0" lang="en-US" sz="2400" u="none" cap="none" strike="noStrike">
                <a:solidFill>
                  <a:schemeClr val="dk1"/>
                </a:solidFill>
                <a:latin typeface="Bookman Old Style"/>
                <a:ea typeface="Bookman Old Style"/>
                <a:cs typeface="Bookman Old Style"/>
                <a:sym typeface="Bookman Old Style"/>
              </a:rPr>
              <a:t> models of organizational systems composed of people, machines, and procedures.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80"/>
          <p:cNvSpPr txBox="1"/>
          <p:nvPr>
            <p:ph type="title"/>
          </p:nvPr>
        </p:nvSpPr>
        <p:spPr>
          <a:xfrm>
            <a:off x="179388" y="188913"/>
            <a:ext cx="8277225" cy="1143000"/>
          </a:xfrm>
          <a:prstGeom prst="rect">
            <a:avLst/>
          </a:prstGeom>
          <a:noFill/>
          <a:ln>
            <a:noFill/>
          </a:ln>
        </p:spPr>
        <p:txBody>
          <a:bodyPr anchorCtr="0" anchor="t" bIns="44450" lIns="90475" spcFirstLastPara="1" rIns="90475" wrap="square" tIns="44450">
            <a:normAutofit fontScale="90000"/>
          </a:bodyPr>
          <a:lstStyle/>
          <a:p>
            <a:pPr indent="0" lvl="0" marL="0" rtl="0" algn="l">
              <a:spcBef>
                <a:spcPts val="0"/>
              </a:spcBef>
              <a:spcAft>
                <a:spcPts val="0"/>
              </a:spcAft>
              <a:buClr>
                <a:srgbClr val="0C0C0C"/>
              </a:buClr>
              <a:buSzPct val="100000"/>
              <a:buFont typeface="Trebuchet MS"/>
              <a:buNone/>
            </a:pPr>
            <a:r>
              <a:rPr lang="en-US">
                <a:solidFill>
                  <a:srgbClr val="0C0C0C"/>
                </a:solidFill>
              </a:rPr>
              <a:t>Example:  Ponderosa Development Corp.</a:t>
            </a:r>
            <a:endParaRPr/>
          </a:p>
        </p:txBody>
      </p:sp>
      <p:sp>
        <p:nvSpPr>
          <p:cNvPr id="849" name="Google Shape;849;p80"/>
          <p:cNvSpPr txBox="1"/>
          <p:nvPr>
            <p:ph idx="1" type="body"/>
          </p:nvPr>
        </p:nvSpPr>
        <p:spPr>
          <a:xfrm>
            <a:off x="685800" y="1690688"/>
            <a:ext cx="7772400" cy="4114800"/>
          </a:xfrm>
          <a:prstGeom prst="rect">
            <a:avLst/>
          </a:prstGeom>
          <a:noFill/>
          <a:ln>
            <a:noFill/>
          </a:ln>
        </p:spPr>
        <p:txBody>
          <a:bodyPr anchorCtr="0" anchor="t" bIns="44450" lIns="90475" spcFirstLastPara="1" rIns="90475" wrap="square" tIns="44450">
            <a:normAutofit/>
          </a:bodyPr>
          <a:lstStyle/>
          <a:p>
            <a:pPr indent="-342900" lvl="0" marL="342900" rtl="0" algn="l">
              <a:spcBef>
                <a:spcPts val="0"/>
              </a:spcBef>
              <a:spcAft>
                <a:spcPts val="0"/>
              </a:spcAft>
              <a:buSzPts val="1440"/>
              <a:buFont typeface="Trebuchet MS"/>
              <a:buNone/>
            </a:pPr>
            <a:r>
              <a:rPr lang="en-US"/>
              <a:t>			</a:t>
            </a:r>
            <a:r>
              <a:rPr b="1" lang="en-US" u="sng">
                <a:solidFill>
                  <a:schemeClr val="accent1"/>
                </a:solidFill>
              </a:rPr>
              <a:t>Employee</a:t>
            </a:r>
            <a:r>
              <a:rPr b="1" lang="en-US">
                <a:solidFill>
                  <a:schemeClr val="accent1"/>
                </a:solidFill>
              </a:rPr>
              <a:t> </a:t>
            </a:r>
            <a:r>
              <a:rPr lang="en-US">
                <a:solidFill>
                  <a:schemeClr val="accent1"/>
                </a:solidFill>
              </a:rPr>
              <a:t>           </a:t>
            </a:r>
            <a:r>
              <a:rPr b="1" lang="en-US" u="sng">
                <a:solidFill>
                  <a:schemeClr val="accent1"/>
                </a:solidFill>
              </a:rPr>
              <a:t>Monthly Salary</a:t>
            </a:r>
            <a:endParaRPr>
              <a:solidFill>
                <a:schemeClr val="accent1"/>
              </a:solidFill>
            </a:endParaRPr>
          </a:p>
          <a:p>
            <a:pPr indent="-342900" lvl="0" marL="342900" rtl="0" algn="l">
              <a:spcBef>
                <a:spcPts val="1000"/>
              </a:spcBef>
              <a:spcAft>
                <a:spcPts val="0"/>
              </a:spcAft>
              <a:buSzPts val="1440"/>
              <a:buFont typeface="Trebuchet MS"/>
              <a:buNone/>
            </a:pPr>
            <a:r>
              <a:rPr lang="en-US"/>
              <a:t>            	President          	$10,000</a:t>
            </a:r>
            <a:endParaRPr/>
          </a:p>
          <a:p>
            <a:pPr indent="-342900" lvl="0" marL="342900" rtl="0" algn="l">
              <a:spcBef>
                <a:spcPts val="1000"/>
              </a:spcBef>
              <a:spcAft>
                <a:spcPts val="0"/>
              </a:spcAft>
              <a:buSzPts val="1440"/>
              <a:buFont typeface="Trebuchet MS"/>
              <a:buNone/>
            </a:pPr>
            <a:r>
              <a:rPr lang="en-US"/>
              <a:t>		            VP, Development         6,000</a:t>
            </a:r>
            <a:endParaRPr/>
          </a:p>
          <a:p>
            <a:pPr indent="-342900" lvl="0" marL="342900" rtl="0" algn="l">
              <a:spcBef>
                <a:spcPts val="1000"/>
              </a:spcBef>
              <a:spcAft>
                <a:spcPts val="0"/>
              </a:spcAft>
              <a:buSzPts val="1440"/>
              <a:buFont typeface="Trebuchet MS"/>
              <a:buNone/>
            </a:pPr>
            <a:r>
              <a:rPr lang="en-US"/>
              <a:t>            	VP, Marketing        	    4,500</a:t>
            </a:r>
            <a:endParaRPr/>
          </a:p>
          <a:p>
            <a:pPr indent="-342900" lvl="0" marL="342900" rtl="0" algn="l">
              <a:spcBef>
                <a:spcPts val="1000"/>
              </a:spcBef>
              <a:spcAft>
                <a:spcPts val="0"/>
              </a:spcAft>
              <a:buSzPts val="1440"/>
              <a:buFont typeface="Trebuchet MS"/>
              <a:buNone/>
            </a:pPr>
            <a:r>
              <a:rPr lang="en-US"/>
              <a:t>			Project Manager      	    5,500</a:t>
            </a:r>
            <a:endParaRPr/>
          </a:p>
          <a:p>
            <a:pPr indent="-342900" lvl="0" marL="342900" rtl="0" algn="l">
              <a:spcBef>
                <a:spcPts val="1000"/>
              </a:spcBef>
              <a:spcAft>
                <a:spcPts val="0"/>
              </a:spcAft>
              <a:buSzPts val="1440"/>
              <a:buFont typeface="Trebuchet MS"/>
              <a:buNone/>
            </a:pPr>
            <a:r>
              <a:rPr lang="en-US"/>
              <a:t>			Controller           	    4,000</a:t>
            </a:r>
            <a:endParaRPr/>
          </a:p>
          <a:p>
            <a:pPr indent="-342900" lvl="0" marL="342900" rtl="0" algn="l">
              <a:spcBef>
                <a:spcPts val="1000"/>
              </a:spcBef>
              <a:spcAft>
                <a:spcPts val="0"/>
              </a:spcAft>
              <a:buSzPts val="1440"/>
              <a:buFont typeface="Trebuchet MS"/>
              <a:buNone/>
            </a:pPr>
            <a:r>
              <a:rPr lang="en-US"/>
              <a:t>			Office Manager       	    3,000</a:t>
            </a:r>
            <a:endParaRPr/>
          </a:p>
          <a:p>
            <a:pPr indent="-342900" lvl="0" marL="342900" rtl="0" algn="l">
              <a:spcBef>
                <a:spcPts val="1000"/>
              </a:spcBef>
              <a:spcAft>
                <a:spcPts val="0"/>
              </a:spcAft>
              <a:buSzPts val="1440"/>
              <a:buFont typeface="Trebuchet MS"/>
              <a:buNone/>
            </a:pPr>
            <a:r>
              <a:rPr lang="en-US"/>
              <a:t>			Receptionist         	    2,000</a:t>
            </a:r>
            <a:endParaRPr/>
          </a:p>
        </p:txBody>
      </p:sp>
      <p:sp>
        <p:nvSpPr>
          <p:cNvPr id="850" name="Google Shape;850;p80"/>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81"/>
          <p:cNvSpPr txBox="1"/>
          <p:nvPr>
            <p:ph type="title"/>
          </p:nvPr>
        </p:nvSpPr>
        <p:spPr>
          <a:xfrm>
            <a:off x="250825" y="188913"/>
            <a:ext cx="8893175" cy="1143000"/>
          </a:xfrm>
          <a:prstGeom prst="rect">
            <a:avLst/>
          </a:prstGeom>
          <a:noFill/>
          <a:ln>
            <a:noFill/>
          </a:ln>
        </p:spPr>
        <p:txBody>
          <a:bodyPr anchorCtr="0" anchor="t" bIns="44450" lIns="90475" spcFirstLastPara="1" rIns="90475" wrap="square" tIns="4445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Example:  Ponderosa Development Corp.</a:t>
            </a:r>
            <a:endParaRPr/>
          </a:p>
        </p:txBody>
      </p:sp>
      <p:sp>
        <p:nvSpPr>
          <p:cNvPr id="857" name="Google Shape;857;p81"/>
          <p:cNvSpPr txBox="1"/>
          <p:nvPr>
            <p:ph idx="1" type="body"/>
          </p:nvPr>
        </p:nvSpPr>
        <p:spPr>
          <a:xfrm>
            <a:off x="323850" y="1557338"/>
            <a:ext cx="8496300" cy="4114800"/>
          </a:xfrm>
          <a:prstGeom prst="rect">
            <a:avLst/>
          </a:prstGeom>
          <a:noFill/>
          <a:ln>
            <a:noFill/>
          </a:ln>
        </p:spPr>
        <p:txBody>
          <a:bodyPr anchorCtr="0" anchor="t" bIns="44450" lIns="90475" spcFirstLastPara="1" rIns="90475" wrap="square" tIns="44450">
            <a:normAutofit fontScale="92500" lnSpcReduction="10000"/>
          </a:bodyPr>
          <a:lstStyle/>
          <a:p>
            <a:pPr indent="-112776" lvl="0" marL="91440" rtl="0" algn="l">
              <a:spcBef>
                <a:spcPts val="0"/>
              </a:spcBef>
              <a:spcAft>
                <a:spcPts val="0"/>
              </a:spcAft>
              <a:buSzPct val="80000"/>
              <a:buChar char="►"/>
            </a:pPr>
            <a:r>
              <a:rPr lang="en-US" sz="2400">
                <a:solidFill>
                  <a:schemeClr val="dk2"/>
                </a:solidFill>
              </a:rPr>
              <a:t>Question:</a:t>
            </a:r>
            <a:endParaRPr/>
          </a:p>
          <a:p>
            <a:pPr indent="-91440" lvl="0" marL="91440" rtl="0" algn="l">
              <a:spcBef>
                <a:spcPts val="1000"/>
              </a:spcBef>
              <a:spcAft>
                <a:spcPts val="0"/>
              </a:spcAft>
              <a:buSzPct val="80000"/>
              <a:buFont typeface="Trebuchet MS"/>
              <a:buNone/>
            </a:pPr>
            <a:r>
              <a:rPr lang="en-US" sz="2400"/>
              <a:t>		Identify all costs and denote the marginal cost and marginal revenue for each house.</a:t>
            </a:r>
            <a:endParaRPr/>
          </a:p>
          <a:p>
            <a:pPr indent="-112776" lvl="0" marL="91440" rtl="0" algn="l">
              <a:spcBef>
                <a:spcPts val="1000"/>
              </a:spcBef>
              <a:spcAft>
                <a:spcPts val="0"/>
              </a:spcAft>
              <a:buSzPct val="80000"/>
              <a:buChar char="►"/>
            </a:pPr>
            <a:r>
              <a:rPr lang="en-US" sz="2400">
                <a:solidFill>
                  <a:schemeClr val="dk2"/>
                </a:solidFill>
              </a:rPr>
              <a:t>Answer:</a:t>
            </a:r>
            <a:endParaRPr/>
          </a:p>
          <a:p>
            <a:pPr indent="-91440" lvl="0" marL="91440" rtl="0" algn="l">
              <a:spcBef>
                <a:spcPts val="1000"/>
              </a:spcBef>
              <a:spcAft>
                <a:spcPts val="0"/>
              </a:spcAft>
              <a:buSzPct val="80000"/>
              <a:buFont typeface="Trebuchet MS"/>
              <a:buNone/>
            </a:pPr>
            <a:r>
              <a:rPr lang="en-US" sz="2400"/>
              <a:t>		The monthly salaries total $35,000 and monthly office lease and supply costs total another $5,000.  This $40,000 is a monthly fixed cost.  </a:t>
            </a:r>
            <a:endParaRPr/>
          </a:p>
          <a:p>
            <a:pPr indent="-91440" lvl="0" marL="91440" rtl="0" algn="l">
              <a:spcBef>
                <a:spcPts val="1000"/>
              </a:spcBef>
              <a:spcAft>
                <a:spcPts val="0"/>
              </a:spcAft>
              <a:buSzPct val="80000"/>
              <a:buFont typeface="Trebuchet MS"/>
              <a:buNone/>
            </a:pPr>
            <a:r>
              <a:rPr lang="en-US" sz="2400"/>
              <a:t>		The total cost of land, material, labor, and sales commission per house, $105,000, is the marginal cost for a house.  </a:t>
            </a:r>
            <a:endParaRPr/>
          </a:p>
          <a:p>
            <a:pPr indent="-91440" lvl="0" marL="91440" rtl="0" algn="l">
              <a:spcBef>
                <a:spcPts val="1000"/>
              </a:spcBef>
              <a:spcAft>
                <a:spcPts val="0"/>
              </a:spcAft>
              <a:buSzPct val="80000"/>
              <a:buFont typeface="Trebuchet MS"/>
              <a:buNone/>
            </a:pPr>
            <a:r>
              <a:rPr lang="en-US" sz="2400"/>
              <a:t>		The selling price of $115,000 is the marginal revenue per house.</a:t>
            </a:r>
            <a:endParaRPr/>
          </a:p>
        </p:txBody>
      </p:sp>
      <p:sp>
        <p:nvSpPr>
          <p:cNvPr id="858" name="Google Shape;858;p81"/>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82"/>
          <p:cNvSpPr txBox="1"/>
          <p:nvPr>
            <p:ph type="title"/>
          </p:nvPr>
        </p:nvSpPr>
        <p:spPr>
          <a:xfrm>
            <a:off x="684213" y="188913"/>
            <a:ext cx="7772400" cy="1143000"/>
          </a:xfrm>
          <a:prstGeom prst="rect">
            <a:avLst/>
          </a:prstGeom>
          <a:noFill/>
          <a:ln>
            <a:noFill/>
          </a:ln>
        </p:spPr>
        <p:txBody>
          <a:bodyPr anchorCtr="0" anchor="t" bIns="44450" lIns="90475" spcFirstLastPara="1" rIns="90475" wrap="square" tIns="44450">
            <a:normAutofit fontScale="90000"/>
          </a:bodyPr>
          <a:lstStyle/>
          <a:p>
            <a:pPr indent="0" lvl="0" marL="0" rtl="0" algn="l">
              <a:spcBef>
                <a:spcPts val="0"/>
              </a:spcBef>
              <a:spcAft>
                <a:spcPts val="0"/>
              </a:spcAft>
              <a:buClr>
                <a:srgbClr val="0C0C0C"/>
              </a:buClr>
              <a:buSzPct val="100000"/>
              <a:buFont typeface="Trebuchet MS"/>
              <a:buNone/>
            </a:pPr>
            <a:r>
              <a:rPr lang="en-US">
                <a:solidFill>
                  <a:srgbClr val="0C0C0C"/>
                </a:solidFill>
              </a:rPr>
              <a:t>Example:  Ponderosa Development Corp. </a:t>
            </a:r>
            <a:endParaRPr/>
          </a:p>
        </p:txBody>
      </p:sp>
      <p:sp>
        <p:nvSpPr>
          <p:cNvPr id="865" name="Google Shape;865;p82"/>
          <p:cNvSpPr txBox="1"/>
          <p:nvPr>
            <p:ph idx="1" type="body"/>
          </p:nvPr>
        </p:nvSpPr>
        <p:spPr>
          <a:xfrm>
            <a:off x="611188" y="1484313"/>
            <a:ext cx="7772400" cy="5040312"/>
          </a:xfrm>
          <a:prstGeom prst="rect">
            <a:avLst/>
          </a:prstGeom>
          <a:noFill/>
          <a:ln>
            <a:noFill/>
          </a:ln>
        </p:spPr>
        <p:txBody>
          <a:bodyPr anchorCtr="0" anchor="t" bIns="44450" lIns="90475" spcFirstLastPara="1" rIns="90475" wrap="square" tIns="44450">
            <a:normAutofit/>
          </a:bodyPr>
          <a:lstStyle/>
          <a:p>
            <a:pPr indent="-342900" lvl="0" marL="342900" rtl="0" algn="l">
              <a:spcBef>
                <a:spcPts val="0"/>
              </a:spcBef>
              <a:spcAft>
                <a:spcPts val="0"/>
              </a:spcAft>
              <a:buSzPts val="1440"/>
              <a:buChar char="►"/>
            </a:pPr>
            <a:r>
              <a:rPr lang="en-US">
                <a:solidFill>
                  <a:schemeClr val="dk2"/>
                </a:solidFill>
              </a:rPr>
              <a:t>Question:</a:t>
            </a:r>
            <a:endParaRPr/>
          </a:p>
          <a:p>
            <a:pPr indent="-342900" lvl="0" marL="342900" rtl="0" algn="l">
              <a:spcBef>
                <a:spcPts val="1000"/>
              </a:spcBef>
              <a:spcAft>
                <a:spcPts val="0"/>
              </a:spcAft>
              <a:buSzPts val="1440"/>
              <a:buFont typeface="Trebuchet MS"/>
              <a:buNone/>
            </a:pPr>
            <a:r>
              <a:rPr lang="en-US"/>
              <a:t>		Write the monthly cost function </a:t>
            </a:r>
            <a:r>
              <a:rPr i="1" lang="en-US"/>
              <a:t>c</a:t>
            </a:r>
            <a:r>
              <a:rPr lang="en-US"/>
              <a:t>(</a:t>
            </a:r>
            <a:r>
              <a:rPr i="1" lang="en-US"/>
              <a:t>x</a:t>
            </a:r>
            <a:r>
              <a:rPr lang="en-US"/>
              <a:t>), revenue function </a:t>
            </a:r>
            <a:r>
              <a:rPr i="1" lang="en-US"/>
              <a:t>r</a:t>
            </a:r>
            <a:r>
              <a:rPr lang="en-US"/>
              <a:t>(</a:t>
            </a:r>
            <a:r>
              <a:rPr i="1" lang="en-US"/>
              <a:t>x</a:t>
            </a:r>
            <a:r>
              <a:rPr lang="en-US"/>
              <a:t>), and profit function </a:t>
            </a:r>
            <a:r>
              <a:rPr i="1" lang="en-US"/>
              <a:t>p</a:t>
            </a:r>
            <a:r>
              <a:rPr lang="en-US"/>
              <a:t>(</a:t>
            </a:r>
            <a:r>
              <a:rPr i="1" lang="en-US"/>
              <a:t>x</a:t>
            </a:r>
            <a:r>
              <a:rPr lang="en-US"/>
              <a:t>).</a:t>
            </a:r>
            <a:endParaRPr/>
          </a:p>
          <a:p>
            <a:pPr indent="-342900" lvl="0" marL="342900" rtl="0" algn="l">
              <a:spcBef>
                <a:spcPts val="1000"/>
              </a:spcBef>
              <a:spcAft>
                <a:spcPts val="0"/>
              </a:spcAft>
              <a:buSzPts val="1440"/>
              <a:buChar char="►"/>
            </a:pPr>
            <a:r>
              <a:rPr lang="en-US">
                <a:solidFill>
                  <a:schemeClr val="dk2"/>
                </a:solidFill>
              </a:rPr>
              <a:t>Answer:</a:t>
            </a:r>
            <a:endParaRPr/>
          </a:p>
          <a:p>
            <a:pPr indent="-342900" lvl="0" marL="342900" rtl="0" algn="l">
              <a:spcBef>
                <a:spcPts val="1000"/>
              </a:spcBef>
              <a:spcAft>
                <a:spcPts val="0"/>
              </a:spcAft>
              <a:buSzPts val="1440"/>
              <a:buFont typeface="Trebuchet MS"/>
              <a:buNone/>
            </a:pPr>
            <a:r>
              <a:rPr lang="en-US"/>
              <a:t>		</a:t>
            </a:r>
            <a:r>
              <a:rPr i="1" lang="en-US"/>
              <a:t>c</a:t>
            </a:r>
            <a:r>
              <a:rPr lang="en-US"/>
              <a:t>(</a:t>
            </a:r>
            <a:r>
              <a:rPr i="1" lang="en-US"/>
              <a:t>x</a:t>
            </a:r>
            <a:r>
              <a:rPr lang="en-US"/>
              <a:t>) = variable cost + fixed cost = 105,000</a:t>
            </a:r>
            <a:r>
              <a:rPr i="1" lang="en-US"/>
              <a:t>x</a:t>
            </a:r>
            <a:r>
              <a:rPr lang="en-US"/>
              <a:t> + 40,000</a:t>
            </a:r>
            <a:endParaRPr/>
          </a:p>
          <a:p>
            <a:pPr indent="-342900" lvl="0" marL="342900" rtl="0" algn="l">
              <a:spcBef>
                <a:spcPts val="1000"/>
              </a:spcBef>
              <a:spcAft>
                <a:spcPts val="0"/>
              </a:spcAft>
              <a:buSzPts val="1440"/>
              <a:buFont typeface="Trebuchet MS"/>
              <a:buNone/>
            </a:pPr>
            <a:r>
              <a:rPr lang="en-US"/>
              <a:t>     	</a:t>
            </a:r>
            <a:r>
              <a:rPr i="1" lang="en-US"/>
              <a:t>r</a:t>
            </a:r>
            <a:r>
              <a:rPr lang="en-US"/>
              <a:t>(</a:t>
            </a:r>
            <a:r>
              <a:rPr i="1" lang="en-US"/>
              <a:t>x</a:t>
            </a:r>
            <a:r>
              <a:rPr lang="en-US"/>
              <a:t>) = 115,000</a:t>
            </a:r>
            <a:r>
              <a:rPr i="1" lang="en-US"/>
              <a:t>x</a:t>
            </a:r>
            <a:endParaRPr/>
          </a:p>
          <a:p>
            <a:pPr indent="-342900" lvl="0" marL="342900" rtl="0" algn="l">
              <a:spcBef>
                <a:spcPts val="1000"/>
              </a:spcBef>
              <a:spcAft>
                <a:spcPts val="0"/>
              </a:spcAft>
              <a:buSzPts val="1440"/>
              <a:buFont typeface="Trebuchet MS"/>
              <a:buNone/>
            </a:pPr>
            <a:r>
              <a:rPr lang="en-US"/>
              <a:t>     	</a:t>
            </a:r>
            <a:r>
              <a:rPr i="1" lang="en-US"/>
              <a:t>p</a:t>
            </a:r>
            <a:r>
              <a:rPr lang="en-US"/>
              <a:t>(</a:t>
            </a:r>
            <a:r>
              <a:rPr i="1" lang="en-US"/>
              <a:t>x</a:t>
            </a:r>
            <a:r>
              <a:rPr lang="en-US"/>
              <a:t>) = </a:t>
            </a:r>
            <a:r>
              <a:rPr i="1" lang="en-US"/>
              <a:t>r</a:t>
            </a:r>
            <a:r>
              <a:rPr lang="en-US"/>
              <a:t>(</a:t>
            </a:r>
            <a:r>
              <a:rPr i="1" lang="en-US"/>
              <a:t>x</a:t>
            </a:r>
            <a:r>
              <a:rPr lang="en-US"/>
              <a:t>) - </a:t>
            </a:r>
            <a:r>
              <a:rPr i="1" lang="en-US"/>
              <a:t>c</a:t>
            </a:r>
            <a:r>
              <a:rPr lang="en-US"/>
              <a:t>(</a:t>
            </a:r>
            <a:r>
              <a:rPr i="1" lang="en-US"/>
              <a:t>x</a:t>
            </a:r>
            <a:r>
              <a:rPr lang="en-US"/>
              <a:t>) = 10,000</a:t>
            </a:r>
            <a:r>
              <a:rPr i="1" lang="en-US"/>
              <a:t>x</a:t>
            </a:r>
            <a:r>
              <a:rPr lang="en-US"/>
              <a:t> - 40,000</a:t>
            </a:r>
            <a:endParaRPr/>
          </a:p>
          <a:p>
            <a:pPr indent="-342900" lvl="0" marL="342900" rtl="0" algn="l">
              <a:spcBef>
                <a:spcPts val="1000"/>
              </a:spcBef>
              <a:spcAft>
                <a:spcPts val="0"/>
              </a:spcAft>
              <a:buSzPts val="1440"/>
              <a:buFont typeface="Trebuchet MS"/>
              <a:buNone/>
            </a:pPr>
            <a:r>
              <a:t/>
            </a:r>
            <a:endParaRPr/>
          </a:p>
        </p:txBody>
      </p:sp>
      <p:sp>
        <p:nvSpPr>
          <p:cNvPr id="866" name="Google Shape;866;p82"/>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83"/>
          <p:cNvSpPr txBox="1"/>
          <p:nvPr>
            <p:ph type="title"/>
          </p:nvPr>
        </p:nvSpPr>
        <p:spPr>
          <a:xfrm>
            <a:off x="179388" y="188913"/>
            <a:ext cx="8785225" cy="1492250"/>
          </a:xfrm>
          <a:prstGeom prst="rect">
            <a:avLst/>
          </a:prstGeom>
          <a:noFill/>
          <a:ln>
            <a:noFill/>
          </a:ln>
        </p:spPr>
        <p:txBody>
          <a:bodyPr anchorCtr="0" anchor="t" bIns="44450" lIns="90475" spcFirstLastPara="1" rIns="90475" wrap="square" tIns="4445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Example:  Ponderosa Development Corp.</a:t>
            </a:r>
            <a:endParaRPr/>
          </a:p>
        </p:txBody>
      </p:sp>
      <p:sp>
        <p:nvSpPr>
          <p:cNvPr id="873" name="Google Shape;873;p83"/>
          <p:cNvSpPr txBox="1"/>
          <p:nvPr>
            <p:ph idx="1" type="body"/>
          </p:nvPr>
        </p:nvSpPr>
        <p:spPr>
          <a:xfrm>
            <a:off x="250825" y="1628775"/>
            <a:ext cx="8642350" cy="4114800"/>
          </a:xfrm>
          <a:prstGeom prst="rect">
            <a:avLst/>
          </a:prstGeom>
          <a:noFill/>
          <a:ln>
            <a:noFill/>
          </a:ln>
        </p:spPr>
        <p:txBody>
          <a:bodyPr anchorCtr="0" anchor="t" bIns="44450" lIns="90475" spcFirstLastPara="1" rIns="90475" wrap="square" tIns="44450">
            <a:normAutofit fontScale="92500" lnSpcReduction="20000"/>
          </a:bodyPr>
          <a:lstStyle/>
          <a:p>
            <a:pPr indent="-112776" lvl="0" marL="91440" rtl="0" algn="l">
              <a:spcBef>
                <a:spcPts val="0"/>
              </a:spcBef>
              <a:spcAft>
                <a:spcPts val="0"/>
              </a:spcAft>
              <a:buSzPct val="80000"/>
              <a:buChar char="►"/>
            </a:pPr>
            <a:r>
              <a:rPr lang="en-US" sz="2400">
                <a:solidFill>
                  <a:schemeClr val="dk2"/>
                </a:solidFill>
              </a:rPr>
              <a:t>Question:</a:t>
            </a:r>
            <a:endParaRPr/>
          </a:p>
          <a:p>
            <a:pPr indent="-91440" lvl="0" marL="91440" rtl="0" algn="l">
              <a:spcBef>
                <a:spcPts val="1000"/>
              </a:spcBef>
              <a:spcAft>
                <a:spcPts val="0"/>
              </a:spcAft>
              <a:buSzPct val="80000"/>
              <a:buFont typeface="Trebuchet MS"/>
              <a:buNone/>
            </a:pPr>
            <a:r>
              <a:rPr lang="en-US" sz="2400"/>
              <a:t>		What is the breakeven point for monthly sales of the houses?</a:t>
            </a:r>
            <a:endParaRPr/>
          </a:p>
          <a:p>
            <a:pPr indent="-112776" lvl="0" marL="91440" rtl="0" algn="l">
              <a:spcBef>
                <a:spcPts val="1000"/>
              </a:spcBef>
              <a:spcAft>
                <a:spcPts val="0"/>
              </a:spcAft>
              <a:buSzPct val="80000"/>
              <a:buChar char="►"/>
            </a:pPr>
            <a:r>
              <a:rPr lang="en-US" sz="2400">
                <a:solidFill>
                  <a:schemeClr val="dk2"/>
                </a:solidFill>
              </a:rPr>
              <a:t>Answer:</a:t>
            </a:r>
            <a:endParaRPr/>
          </a:p>
          <a:p>
            <a:pPr indent="-91440" lvl="0" marL="91440" rtl="0" algn="l">
              <a:spcBef>
                <a:spcPts val="1000"/>
              </a:spcBef>
              <a:spcAft>
                <a:spcPts val="0"/>
              </a:spcAft>
              <a:buSzPct val="80000"/>
              <a:buFont typeface="Trebuchet MS"/>
              <a:buNone/>
            </a:pPr>
            <a:r>
              <a:rPr lang="en-US" sz="2400"/>
              <a:t>		   </a:t>
            </a:r>
            <a:r>
              <a:rPr i="1" lang="en-US" sz="2400"/>
              <a:t>r</a:t>
            </a:r>
            <a:r>
              <a:rPr lang="en-US" sz="2400"/>
              <a:t>(</a:t>
            </a:r>
            <a:r>
              <a:rPr i="1" lang="en-US" sz="2400"/>
              <a:t>x</a:t>
            </a:r>
            <a:r>
              <a:rPr lang="en-US" sz="2400"/>
              <a:t>) = </a:t>
            </a:r>
            <a:r>
              <a:rPr i="1" lang="en-US" sz="2400"/>
              <a:t>c</a:t>
            </a:r>
            <a:r>
              <a:rPr lang="en-US" sz="2400"/>
              <a:t>(</a:t>
            </a:r>
            <a:r>
              <a:rPr i="1" lang="en-US" sz="2400"/>
              <a:t>x</a:t>
            </a:r>
            <a:r>
              <a:rPr lang="en-US" sz="2400"/>
              <a:t>) or 115,000</a:t>
            </a:r>
            <a:r>
              <a:rPr i="1" lang="en-US" sz="2400"/>
              <a:t>x</a:t>
            </a:r>
            <a:r>
              <a:rPr lang="en-US" sz="2400"/>
              <a:t> = 105,000</a:t>
            </a:r>
            <a:r>
              <a:rPr i="1" lang="en-US" sz="2400"/>
              <a:t>x</a:t>
            </a:r>
            <a:r>
              <a:rPr lang="en-US" sz="2400"/>
              <a:t> + 40,000  </a:t>
            </a:r>
            <a:endParaRPr/>
          </a:p>
          <a:p>
            <a:pPr indent="-91440" lvl="0" marL="91440" rtl="0" algn="l">
              <a:spcBef>
                <a:spcPts val="1000"/>
              </a:spcBef>
              <a:spcAft>
                <a:spcPts val="0"/>
              </a:spcAft>
              <a:buSzPct val="80000"/>
              <a:buFont typeface="Trebuchet MS"/>
              <a:buNone/>
            </a:pPr>
            <a:r>
              <a:rPr lang="en-US" sz="2400"/>
              <a:t>	Solving, </a:t>
            </a:r>
            <a:r>
              <a:rPr i="1" lang="en-US" sz="2400"/>
              <a:t>x</a:t>
            </a:r>
            <a:r>
              <a:rPr lang="en-US" sz="2400"/>
              <a:t> = 4.</a:t>
            </a:r>
            <a:endParaRPr/>
          </a:p>
          <a:p>
            <a:pPr indent="-112776" lvl="0" marL="91440" rtl="0" algn="l">
              <a:spcBef>
                <a:spcPts val="1000"/>
              </a:spcBef>
              <a:spcAft>
                <a:spcPts val="0"/>
              </a:spcAft>
              <a:buSzPct val="80000"/>
              <a:buChar char="►"/>
            </a:pPr>
            <a:r>
              <a:rPr lang="en-US" sz="2400">
                <a:solidFill>
                  <a:schemeClr val="dk2"/>
                </a:solidFill>
              </a:rPr>
              <a:t>Question:</a:t>
            </a:r>
            <a:endParaRPr/>
          </a:p>
          <a:p>
            <a:pPr indent="-91440" lvl="0" marL="91440" rtl="0" algn="l">
              <a:spcBef>
                <a:spcPts val="1000"/>
              </a:spcBef>
              <a:spcAft>
                <a:spcPts val="0"/>
              </a:spcAft>
              <a:buSzPct val="80000"/>
              <a:buFont typeface="Trebuchet MS"/>
              <a:buNone/>
            </a:pPr>
            <a:r>
              <a:rPr lang="en-US" sz="2400"/>
              <a:t>		What is the monthly profit if 12 houses per month are built and sold?</a:t>
            </a:r>
            <a:endParaRPr/>
          </a:p>
          <a:p>
            <a:pPr indent="-112776" lvl="0" marL="91440" rtl="0" algn="l">
              <a:spcBef>
                <a:spcPts val="1000"/>
              </a:spcBef>
              <a:spcAft>
                <a:spcPts val="0"/>
              </a:spcAft>
              <a:buSzPct val="80000"/>
              <a:buChar char="►"/>
            </a:pPr>
            <a:r>
              <a:rPr lang="en-US" sz="2400">
                <a:solidFill>
                  <a:schemeClr val="dk2"/>
                </a:solidFill>
              </a:rPr>
              <a:t>Answer:</a:t>
            </a:r>
            <a:endParaRPr/>
          </a:p>
          <a:p>
            <a:pPr indent="-91440" lvl="0" marL="91440" rtl="0" algn="l">
              <a:spcBef>
                <a:spcPts val="1000"/>
              </a:spcBef>
              <a:spcAft>
                <a:spcPts val="0"/>
              </a:spcAft>
              <a:buSzPct val="80000"/>
              <a:buFont typeface="Trebuchet MS"/>
              <a:buNone/>
            </a:pPr>
            <a:r>
              <a:rPr lang="en-US" sz="2400"/>
              <a:t>	     </a:t>
            </a:r>
            <a:r>
              <a:rPr i="1" lang="en-US" sz="2400"/>
              <a:t>p</a:t>
            </a:r>
            <a:r>
              <a:rPr lang="en-US" sz="2400"/>
              <a:t>(12) = 10,000(12) - 40,000 = $80,000 monthly profit</a:t>
            </a:r>
            <a:endParaRPr/>
          </a:p>
          <a:p>
            <a:pPr indent="-91440" lvl="0" marL="91440" rtl="0" algn="l">
              <a:spcBef>
                <a:spcPts val="1000"/>
              </a:spcBef>
              <a:spcAft>
                <a:spcPts val="0"/>
              </a:spcAft>
              <a:buSzPct val="80000"/>
              <a:buFont typeface="Trebuchet MS"/>
              <a:buNone/>
            </a:pPr>
            <a:r>
              <a:t/>
            </a:r>
            <a:endParaRPr sz="2400"/>
          </a:p>
        </p:txBody>
      </p:sp>
      <p:sp>
        <p:nvSpPr>
          <p:cNvPr id="874" name="Google Shape;874;p83"/>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84"/>
          <p:cNvSpPr txBox="1"/>
          <p:nvPr>
            <p:ph type="title"/>
          </p:nvPr>
        </p:nvSpPr>
        <p:spPr>
          <a:xfrm>
            <a:off x="539750" y="0"/>
            <a:ext cx="8081963" cy="814388"/>
          </a:xfrm>
          <a:prstGeom prst="rect">
            <a:avLst/>
          </a:prstGeom>
          <a:noFill/>
          <a:ln>
            <a:noFill/>
          </a:ln>
        </p:spPr>
        <p:txBody>
          <a:bodyPr anchorCtr="0" anchor="t" bIns="46025" lIns="92075" spcFirstLastPara="1" rIns="92075" wrap="square" tIns="46025">
            <a:normAutofit/>
          </a:bodyPr>
          <a:lstStyle/>
          <a:p>
            <a:pPr indent="0" lvl="0" marL="0" rtl="0" algn="l">
              <a:spcBef>
                <a:spcPts val="0"/>
              </a:spcBef>
              <a:spcAft>
                <a:spcPts val="0"/>
              </a:spcAft>
              <a:buClr>
                <a:srgbClr val="0C0C0C"/>
              </a:buClr>
              <a:buSzPts val="3200"/>
              <a:buFont typeface="Trebuchet MS"/>
              <a:buNone/>
            </a:pPr>
            <a:r>
              <a:rPr lang="en-US" sz="3200">
                <a:solidFill>
                  <a:srgbClr val="0C0C0C"/>
                </a:solidFill>
              </a:rPr>
              <a:t>Example:  Ponderosa Development Corp.</a:t>
            </a:r>
            <a:endParaRPr/>
          </a:p>
        </p:txBody>
      </p:sp>
      <p:sp>
        <p:nvSpPr>
          <p:cNvPr id="881" name="Google Shape;881;p84"/>
          <p:cNvSpPr txBox="1"/>
          <p:nvPr>
            <p:ph idx="1" type="body"/>
          </p:nvPr>
        </p:nvSpPr>
        <p:spPr>
          <a:xfrm>
            <a:off x="533400" y="1090613"/>
            <a:ext cx="8101013" cy="5005387"/>
          </a:xfrm>
          <a:prstGeom prst="rect">
            <a:avLst/>
          </a:prstGeom>
          <a:noFill/>
          <a:ln>
            <a:noFill/>
          </a:ln>
        </p:spPr>
        <p:txBody>
          <a:bodyPr anchorCtr="0" anchor="t" bIns="46025" lIns="92075" spcFirstLastPara="1" rIns="92075" wrap="square" tIns="46025">
            <a:normAutofit/>
          </a:bodyPr>
          <a:lstStyle/>
          <a:p>
            <a:pPr indent="-342900" lvl="0" marL="342900" rtl="0" algn="l">
              <a:spcBef>
                <a:spcPts val="0"/>
              </a:spcBef>
              <a:spcAft>
                <a:spcPts val="0"/>
              </a:spcAft>
              <a:buSzPts val="1440"/>
              <a:buChar char="►"/>
            </a:pPr>
            <a:r>
              <a:rPr lang="en-US">
                <a:solidFill>
                  <a:schemeClr val="dk2"/>
                </a:solidFill>
              </a:rPr>
              <a:t>Graph of Break-Even Analysis</a:t>
            </a:r>
            <a:endParaRPr/>
          </a:p>
        </p:txBody>
      </p:sp>
      <p:sp>
        <p:nvSpPr>
          <p:cNvPr id="882" name="Google Shape;882;p84"/>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cxnSp>
        <p:nvCxnSpPr>
          <p:cNvPr id="883" name="Google Shape;883;p84"/>
          <p:cNvCxnSpPr/>
          <p:nvPr/>
        </p:nvCxnSpPr>
        <p:spPr>
          <a:xfrm>
            <a:off x="1905000" y="4729163"/>
            <a:ext cx="6210300" cy="1587"/>
          </a:xfrm>
          <a:prstGeom prst="straightConnector1">
            <a:avLst/>
          </a:prstGeom>
          <a:noFill/>
          <a:ln cap="flat" cmpd="sng" w="12700">
            <a:solidFill>
              <a:srgbClr val="FFFFFF"/>
            </a:solidFill>
            <a:prstDash val="solid"/>
            <a:round/>
            <a:headEnd len="med" w="med" type="none"/>
            <a:tailEnd len="med" w="med" type="none"/>
          </a:ln>
        </p:spPr>
      </p:cxnSp>
      <p:cxnSp>
        <p:nvCxnSpPr>
          <p:cNvPr id="884" name="Google Shape;884;p84"/>
          <p:cNvCxnSpPr/>
          <p:nvPr/>
        </p:nvCxnSpPr>
        <p:spPr>
          <a:xfrm>
            <a:off x="1905000" y="4137025"/>
            <a:ext cx="6210300" cy="1588"/>
          </a:xfrm>
          <a:prstGeom prst="straightConnector1">
            <a:avLst/>
          </a:prstGeom>
          <a:noFill/>
          <a:ln cap="flat" cmpd="sng" w="12700">
            <a:solidFill>
              <a:srgbClr val="FFFFFF"/>
            </a:solidFill>
            <a:prstDash val="solid"/>
            <a:round/>
            <a:headEnd len="med" w="med" type="none"/>
            <a:tailEnd len="med" w="med" type="none"/>
          </a:ln>
        </p:spPr>
      </p:cxnSp>
      <p:cxnSp>
        <p:nvCxnSpPr>
          <p:cNvPr id="885" name="Google Shape;885;p84"/>
          <p:cNvCxnSpPr/>
          <p:nvPr/>
        </p:nvCxnSpPr>
        <p:spPr>
          <a:xfrm>
            <a:off x="1905000" y="3559175"/>
            <a:ext cx="6210300" cy="1588"/>
          </a:xfrm>
          <a:prstGeom prst="straightConnector1">
            <a:avLst/>
          </a:prstGeom>
          <a:noFill/>
          <a:ln cap="flat" cmpd="sng" w="12700">
            <a:solidFill>
              <a:srgbClr val="FFFFFF"/>
            </a:solidFill>
            <a:prstDash val="solid"/>
            <a:round/>
            <a:headEnd len="med" w="med" type="none"/>
            <a:tailEnd len="med" w="med" type="none"/>
          </a:ln>
        </p:spPr>
      </p:cxnSp>
      <p:cxnSp>
        <p:nvCxnSpPr>
          <p:cNvPr id="886" name="Google Shape;886;p84"/>
          <p:cNvCxnSpPr/>
          <p:nvPr/>
        </p:nvCxnSpPr>
        <p:spPr>
          <a:xfrm>
            <a:off x="1905000" y="2981325"/>
            <a:ext cx="6210300" cy="1588"/>
          </a:xfrm>
          <a:prstGeom prst="straightConnector1">
            <a:avLst/>
          </a:prstGeom>
          <a:noFill/>
          <a:ln cap="flat" cmpd="sng" w="12700">
            <a:solidFill>
              <a:srgbClr val="FFFFFF"/>
            </a:solidFill>
            <a:prstDash val="solid"/>
            <a:round/>
            <a:headEnd len="med" w="med" type="none"/>
            <a:tailEnd len="med" w="med" type="none"/>
          </a:ln>
        </p:spPr>
      </p:cxnSp>
      <p:cxnSp>
        <p:nvCxnSpPr>
          <p:cNvPr id="887" name="Google Shape;887;p84"/>
          <p:cNvCxnSpPr/>
          <p:nvPr/>
        </p:nvCxnSpPr>
        <p:spPr>
          <a:xfrm>
            <a:off x="1905000" y="2390775"/>
            <a:ext cx="6210300" cy="1588"/>
          </a:xfrm>
          <a:prstGeom prst="straightConnector1">
            <a:avLst/>
          </a:prstGeom>
          <a:noFill/>
          <a:ln cap="flat" cmpd="sng" w="12700">
            <a:solidFill>
              <a:srgbClr val="FFFFFF"/>
            </a:solidFill>
            <a:prstDash val="solid"/>
            <a:round/>
            <a:headEnd len="med" w="med" type="none"/>
            <a:tailEnd len="med" w="med" type="none"/>
          </a:ln>
        </p:spPr>
      </p:cxnSp>
      <p:cxnSp>
        <p:nvCxnSpPr>
          <p:cNvPr id="888" name="Google Shape;888;p84"/>
          <p:cNvCxnSpPr/>
          <p:nvPr/>
        </p:nvCxnSpPr>
        <p:spPr>
          <a:xfrm>
            <a:off x="1905000" y="1811338"/>
            <a:ext cx="6210300" cy="1587"/>
          </a:xfrm>
          <a:prstGeom prst="straightConnector1">
            <a:avLst/>
          </a:prstGeom>
          <a:noFill/>
          <a:ln cap="flat" cmpd="sng" w="12700">
            <a:solidFill>
              <a:srgbClr val="FFFFFF"/>
            </a:solidFill>
            <a:prstDash val="solid"/>
            <a:round/>
            <a:headEnd len="med" w="med" type="none"/>
            <a:tailEnd len="med" w="med" type="none"/>
          </a:ln>
        </p:spPr>
      </p:cxnSp>
      <p:cxnSp>
        <p:nvCxnSpPr>
          <p:cNvPr id="889" name="Google Shape;889;p84"/>
          <p:cNvCxnSpPr/>
          <p:nvPr/>
        </p:nvCxnSpPr>
        <p:spPr>
          <a:xfrm>
            <a:off x="1905000" y="1811338"/>
            <a:ext cx="1588" cy="3495675"/>
          </a:xfrm>
          <a:prstGeom prst="straightConnector1">
            <a:avLst/>
          </a:prstGeom>
          <a:noFill/>
          <a:ln cap="flat" cmpd="sng" w="12700">
            <a:solidFill>
              <a:srgbClr val="FFFFFF"/>
            </a:solidFill>
            <a:prstDash val="solid"/>
            <a:round/>
            <a:headEnd len="med" w="med" type="none"/>
            <a:tailEnd len="med" w="med" type="none"/>
          </a:ln>
        </p:spPr>
      </p:cxnSp>
      <p:cxnSp>
        <p:nvCxnSpPr>
          <p:cNvPr id="890" name="Google Shape;890;p84"/>
          <p:cNvCxnSpPr/>
          <p:nvPr/>
        </p:nvCxnSpPr>
        <p:spPr>
          <a:xfrm>
            <a:off x="1814513" y="5307013"/>
            <a:ext cx="90487" cy="1587"/>
          </a:xfrm>
          <a:prstGeom prst="straightConnector1">
            <a:avLst/>
          </a:prstGeom>
          <a:noFill/>
          <a:ln cap="flat" cmpd="sng" w="12700">
            <a:solidFill>
              <a:srgbClr val="FFFFFF"/>
            </a:solidFill>
            <a:prstDash val="solid"/>
            <a:round/>
            <a:headEnd len="med" w="med" type="none"/>
            <a:tailEnd len="med" w="med" type="none"/>
          </a:ln>
        </p:spPr>
      </p:cxnSp>
      <p:cxnSp>
        <p:nvCxnSpPr>
          <p:cNvPr id="891" name="Google Shape;891;p84"/>
          <p:cNvCxnSpPr/>
          <p:nvPr/>
        </p:nvCxnSpPr>
        <p:spPr>
          <a:xfrm>
            <a:off x="1814513" y="4729163"/>
            <a:ext cx="90487" cy="1587"/>
          </a:xfrm>
          <a:prstGeom prst="straightConnector1">
            <a:avLst/>
          </a:prstGeom>
          <a:noFill/>
          <a:ln cap="flat" cmpd="sng" w="12700">
            <a:solidFill>
              <a:srgbClr val="FFFFFF"/>
            </a:solidFill>
            <a:prstDash val="solid"/>
            <a:round/>
            <a:headEnd len="med" w="med" type="none"/>
            <a:tailEnd len="med" w="med" type="none"/>
          </a:ln>
        </p:spPr>
      </p:cxnSp>
      <p:cxnSp>
        <p:nvCxnSpPr>
          <p:cNvPr id="892" name="Google Shape;892;p84"/>
          <p:cNvCxnSpPr/>
          <p:nvPr/>
        </p:nvCxnSpPr>
        <p:spPr>
          <a:xfrm>
            <a:off x="1814513" y="4137025"/>
            <a:ext cx="90487" cy="1588"/>
          </a:xfrm>
          <a:prstGeom prst="straightConnector1">
            <a:avLst/>
          </a:prstGeom>
          <a:noFill/>
          <a:ln cap="flat" cmpd="sng" w="12700">
            <a:solidFill>
              <a:srgbClr val="FFFFFF"/>
            </a:solidFill>
            <a:prstDash val="solid"/>
            <a:round/>
            <a:headEnd len="med" w="med" type="none"/>
            <a:tailEnd len="med" w="med" type="none"/>
          </a:ln>
        </p:spPr>
      </p:cxnSp>
      <p:cxnSp>
        <p:nvCxnSpPr>
          <p:cNvPr id="893" name="Google Shape;893;p84"/>
          <p:cNvCxnSpPr/>
          <p:nvPr/>
        </p:nvCxnSpPr>
        <p:spPr>
          <a:xfrm>
            <a:off x="1814513" y="3559175"/>
            <a:ext cx="90487" cy="1588"/>
          </a:xfrm>
          <a:prstGeom prst="straightConnector1">
            <a:avLst/>
          </a:prstGeom>
          <a:noFill/>
          <a:ln cap="flat" cmpd="sng" w="12700">
            <a:solidFill>
              <a:srgbClr val="FFFFFF"/>
            </a:solidFill>
            <a:prstDash val="solid"/>
            <a:round/>
            <a:headEnd len="med" w="med" type="none"/>
            <a:tailEnd len="med" w="med" type="none"/>
          </a:ln>
        </p:spPr>
      </p:cxnSp>
      <p:cxnSp>
        <p:nvCxnSpPr>
          <p:cNvPr id="894" name="Google Shape;894;p84"/>
          <p:cNvCxnSpPr/>
          <p:nvPr/>
        </p:nvCxnSpPr>
        <p:spPr>
          <a:xfrm>
            <a:off x="1814513" y="2981325"/>
            <a:ext cx="90487" cy="1588"/>
          </a:xfrm>
          <a:prstGeom prst="straightConnector1">
            <a:avLst/>
          </a:prstGeom>
          <a:noFill/>
          <a:ln cap="flat" cmpd="sng" w="12700">
            <a:solidFill>
              <a:srgbClr val="FFFFFF"/>
            </a:solidFill>
            <a:prstDash val="solid"/>
            <a:round/>
            <a:headEnd len="med" w="med" type="none"/>
            <a:tailEnd len="med" w="med" type="none"/>
          </a:ln>
        </p:spPr>
      </p:cxnSp>
      <p:cxnSp>
        <p:nvCxnSpPr>
          <p:cNvPr id="895" name="Google Shape;895;p84"/>
          <p:cNvCxnSpPr/>
          <p:nvPr/>
        </p:nvCxnSpPr>
        <p:spPr>
          <a:xfrm>
            <a:off x="1814513" y="2390775"/>
            <a:ext cx="90487" cy="1588"/>
          </a:xfrm>
          <a:prstGeom prst="straightConnector1">
            <a:avLst/>
          </a:prstGeom>
          <a:noFill/>
          <a:ln cap="flat" cmpd="sng" w="12700">
            <a:solidFill>
              <a:srgbClr val="FFFFFF"/>
            </a:solidFill>
            <a:prstDash val="solid"/>
            <a:round/>
            <a:headEnd len="med" w="med" type="none"/>
            <a:tailEnd len="med" w="med" type="none"/>
          </a:ln>
        </p:spPr>
      </p:cxnSp>
      <p:cxnSp>
        <p:nvCxnSpPr>
          <p:cNvPr id="896" name="Google Shape;896;p84"/>
          <p:cNvCxnSpPr/>
          <p:nvPr/>
        </p:nvCxnSpPr>
        <p:spPr>
          <a:xfrm>
            <a:off x="1814513" y="1811338"/>
            <a:ext cx="90487" cy="1587"/>
          </a:xfrm>
          <a:prstGeom prst="straightConnector1">
            <a:avLst/>
          </a:prstGeom>
          <a:noFill/>
          <a:ln cap="flat" cmpd="sng" w="12700">
            <a:solidFill>
              <a:srgbClr val="FFFFFF"/>
            </a:solidFill>
            <a:prstDash val="solid"/>
            <a:round/>
            <a:headEnd len="med" w="med" type="none"/>
            <a:tailEnd len="med" w="med" type="none"/>
          </a:ln>
        </p:spPr>
      </p:cxnSp>
      <p:cxnSp>
        <p:nvCxnSpPr>
          <p:cNvPr id="897" name="Google Shape;897;p84"/>
          <p:cNvCxnSpPr/>
          <p:nvPr/>
        </p:nvCxnSpPr>
        <p:spPr>
          <a:xfrm>
            <a:off x="1905000" y="5307013"/>
            <a:ext cx="6210300" cy="1587"/>
          </a:xfrm>
          <a:prstGeom prst="straightConnector1">
            <a:avLst/>
          </a:prstGeom>
          <a:noFill/>
          <a:ln cap="flat" cmpd="sng" w="12700">
            <a:solidFill>
              <a:srgbClr val="FFFFFF"/>
            </a:solidFill>
            <a:prstDash val="solid"/>
            <a:round/>
            <a:headEnd len="med" w="med" type="none"/>
            <a:tailEnd len="med" w="med" type="none"/>
          </a:ln>
        </p:spPr>
      </p:cxnSp>
      <p:cxnSp>
        <p:nvCxnSpPr>
          <p:cNvPr id="898" name="Google Shape;898;p84"/>
          <p:cNvCxnSpPr/>
          <p:nvPr/>
        </p:nvCxnSpPr>
        <p:spPr>
          <a:xfrm flipH="1" rot="10800000">
            <a:off x="1905000" y="5307013"/>
            <a:ext cx="1588" cy="87312"/>
          </a:xfrm>
          <a:prstGeom prst="straightConnector1">
            <a:avLst/>
          </a:prstGeom>
          <a:noFill/>
          <a:ln cap="flat" cmpd="sng" w="12700">
            <a:solidFill>
              <a:srgbClr val="FFFFFF"/>
            </a:solidFill>
            <a:prstDash val="solid"/>
            <a:round/>
            <a:headEnd len="med" w="med" type="none"/>
            <a:tailEnd len="med" w="med" type="none"/>
          </a:ln>
        </p:spPr>
      </p:cxnSp>
      <p:cxnSp>
        <p:nvCxnSpPr>
          <p:cNvPr id="899" name="Google Shape;899;p84"/>
          <p:cNvCxnSpPr/>
          <p:nvPr/>
        </p:nvCxnSpPr>
        <p:spPr>
          <a:xfrm flipH="1" rot="10800000">
            <a:off x="2522538" y="5307013"/>
            <a:ext cx="1587" cy="87312"/>
          </a:xfrm>
          <a:prstGeom prst="straightConnector1">
            <a:avLst/>
          </a:prstGeom>
          <a:noFill/>
          <a:ln cap="flat" cmpd="sng" w="12700">
            <a:solidFill>
              <a:srgbClr val="FFFFFF"/>
            </a:solidFill>
            <a:prstDash val="solid"/>
            <a:round/>
            <a:headEnd len="med" w="med" type="none"/>
            <a:tailEnd len="med" w="med" type="none"/>
          </a:ln>
        </p:spPr>
      </p:cxnSp>
      <p:cxnSp>
        <p:nvCxnSpPr>
          <p:cNvPr id="900" name="Google Shape;900;p84"/>
          <p:cNvCxnSpPr/>
          <p:nvPr/>
        </p:nvCxnSpPr>
        <p:spPr>
          <a:xfrm flipH="1" rot="10800000">
            <a:off x="3151188" y="5307013"/>
            <a:ext cx="1587" cy="87312"/>
          </a:xfrm>
          <a:prstGeom prst="straightConnector1">
            <a:avLst/>
          </a:prstGeom>
          <a:noFill/>
          <a:ln cap="flat" cmpd="sng" w="12700">
            <a:solidFill>
              <a:srgbClr val="FFFFFF"/>
            </a:solidFill>
            <a:prstDash val="solid"/>
            <a:round/>
            <a:headEnd len="med" w="med" type="none"/>
            <a:tailEnd len="med" w="med" type="none"/>
          </a:ln>
        </p:spPr>
      </p:cxnSp>
      <p:cxnSp>
        <p:nvCxnSpPr>
          <p:cNvPr id="901" name="Google Shape;901;p84"/>
          <p:cNvCxnSpPr/>
          <p:nvPr/>
        </p:nvCxnSpPr>
        <p:spPr>
          <a:xfrm rot="10800000">
            <a:off x="3770313" y="5307013"/>
            <a:ext cx="3175" cy="87312"/>
          </a:xfrm>
          <a:prstGeom prst="straightConnector1">
            <a:avLst/>
          </a:prstGeom>
          <a:noFill/>
          <a:ln cap="flat" cmpd="sng" w="12700">
            <a:solidFill>
              <a:srgbClr val="FFFFFF"/>
            </a:solidFill>
            <a:prstDash val="solid"/>
            <a:round/>
            <a:headEnd len="med" w="med" type="none"/>
            <a:tailEnd len="med" w="med" type="none"/>
          </a:ln>
        </p:spPr>
      </p:cxnSp>
      <p:cxnSp>
        <p:nvCxnSpPr>
          <p:cNvPr id="902" name="Google Shape;902;p84"/>
          <p:cNvCxnSpPr/>
          <p:nvPr/>
        </p:nvCxnSpPr>
        <p:spPr>
          <a:xfrm flipH="1" rot="10800000">
            <a:off x="4386263" y="5307013"/>
            <a:ext cx="1587" cy="87312"/>
          </a:xfrm>
          <a:prstGeom prst="straightConnector1">
            <a:avLst/>
          </a:prstGeom>
          <a:noFill/>
          <a:ln cap="flat" cmpd="sng" w="12700">
            <a:solidFill>
              <a:srgbClr val="FFFFFF"/>
            </a:solidFill>
            <a:prstDash val="solid"/>
            <a:round/>
            <a:headEnd len="med" w="med" type="none"/>
            <a:tailEnd len="med" w="med" type="none"/>
          </a:ln>
        </p:spPr>
      </p:cxnSp>
      <p:cxnSp>
        <p:nvCxnSpPr>
          <p:cNvPr id="903" name="Google Shape;903;p84"/>
          <p:cNvCxnSpPr/>
          <p:nvPr/>
        </p:nvCxnSpPr>
        <p:spPr>
          <a:xfrm flipH="1" rot="10800000">
            <a:off x="5021263" y="5307013"/>
            <a:ext cx="1587" cy="77787"/>
          </a:xfrm>
          <a:prstGeom prst="straightConnector1">
            <a:avLst/>
          </a:prstGeom>
          <a:noFill/>
          <a:ln cap="flat" cmpd="sng" w="12700">
            <a:solidFill>
              <a:srgbClr val="FFFFFF"/>
            </a:solidFill>
            <a:prstDash val="solid"/>
            <a:round/>
            <a:headEnd len="med" w="med" type="none"/>
            <a:tailEnd len="med" w="med" type="none"/>
          </a:ln>
        </p:spPr>
      </p:cxnSp>
      <p:cxnSp>
        <p:nvCxnSpPr>
          <p:cNvPr id="904" name="Google Shape;904;p84"/>
          <p:cNvCxnSpPr/>
          <p:nvPr/>
        </p:nvCxnSpPr>
        <p:spPr>
          <a:xfrm flipH="1" rot="10800000">
            <a:off x="5634038" y="5307013"/>
            <a:ext cx="1587" cy="87312"/>
          </a:xfrm>
          <a:prstGeom prst="straightConnector1">
            <a:avLst/>
          </a:prstGeom>
          <a:noFill/>
          <a:ln cap="flat" cmpd="sng" w="12700">
            <a:solidFill>
              <a:srgbClr val="FFFFFF"/>
            </a:solidFill>
            <a:prstDash val="solid"/>
            <a:round/>
            <a:headEnd len="med" w="med" type="none"/>
            <a:tailEnd len="med" w="med" type="none"/>
          </a:ln>
        </p:spPr>
      </p:cxnSp>
      <p:cxnSp>
        <p:nvCxnSpPr>
          <p:cNvPr id="905" name="Google Shape;905;p84"/>
          <p:cNvCxnSpPr/>
          <p:nvPr/>
        </p:nvCxnSpPr>
        <p:spPr>
          <a:xfrm flipH="1" rot="10800000">
            <a:off x="6251575" y="5307013"/>
            <a:ext cx="1588" cy="87312"/>
          </a:xfrm>
          <a:prstGeom prst="straightConnector1">
            <a:avLst/>
          </a:prstGeom>
          <a:noFill/>
          <a:ln cap="flat" cmpd="sng" w="12700">
            <a:solidFill>
              <a:srgbClr val="FFFFFF"/>
            </a:solidFill>
            <a:prstDash val="solid"/>
            <a:round/>
            <a:headEnd len="med" w="med" type="none"/>
            <a:tailEnd len="med" w="med" type="none"/>
          </a:ln>
        </p:spPr>
      </p:cxnSp>
      <p:cxnSp>
        <p:nvCxnSpPr>
          <p:cNvPr id="906" name="Google Shape;906;p84"/>
          <p:cNvCxnSpPr/>
          <p:nvPr/>
        </p:nvCxnSpPr>
        <p:spPr>
          <a:xfrm flipH="1" rot="10800000">
            <a:off x="6867525" y="5307013"/>
            <a:ext cx="1588" cy="87312"/>
          </a:xfrm>
          <a:prstGeom prst="straightConnector1">
            <a:avLst/>
          </a:prstGeom>
          <a:noFill/>
          <a:ln cap="flat" cmpd="sng" w="12700">
            <a:solidFill>
              <a:srgbClr val="FFFFFF"/>
            </a:solidFill>
            <a:prstDash val="solid"/>
            <a:round/>
            <a:headEnd len="med" w="med" type="none"/>
            <a:tailEnd len="med" w="med" type="none"/>
          </a:ln>
        </p:spPr>
      </p:cxnSp>
      <p:cxnSp>
        <p:nvCxnSpPr>
          <p:cNvPr id="907" name="Google Shape;907;p84"/>
          <p:cNvCxnSpPr/>
          <p:nvPr/>
        </p:nvCxnSpPr>
        <p:spPr>
          <a:xfrm rot="10800000">
            <a:off x="7499350" y="5307013"/>
            <a:ext cx="3175" cy="82550"/>
          </a:xfrm>
          <a:prstGeom prst="straightConnector1">
            <a:avLst/>
          </a:prstGeom>
          <a:noFill/>
          <a:ln cap="flat" cmpd="sng" w="12700">
            <a:solidFill>
              <a:srgbClr val="FFFFFF"/>
            </a:solidFill>
            <a:prstDash val="solid"/>
            <a:round/>
            <a:headEnd len="med" w="med" type="none"/>
            <a:tailEnd len="med" w="med" type="none"/>
          </a:ln>
        </p:spPr>
      </p:cxnSp>
      <p:cxnSp>
        <p:nvCxnSpPr>
          <p:cNvPr id="908" name="Google Shape;908;p84"/>
          <p:cNvCxnSpPr/>
          <p:nvPr/>
        </p:nvCxnSpPr>
        <p:spPr>
          <a:xfrm flipH="1" rot="10800000">
            <a:off x="8115300" y="5307013"/>
            <a:ext cx="1588" cy="87312"/>
          </a:xfrm>
          <a:prstGeom prst="straightConnector1">
            <a:avLst/>
          </a:prstGeom>
          <a:noFill/>
          <a:ln cap="flat" cmpd="sng" w="12700">
            <a:solidFill>
              <a:srgbClr val="FFFFFF"/>
            </a:solidFill>
            <a:prstDash val="solid"/>
            <a:round/>
            <a:headEnd len="med" w="med" type="none"/>
            <a:tailEnd len="med" w="med" type="none"/>
          </a:ln>
        </p:spPr>
      </p:cxnSp>
      <p:cxnSp>
        <p:nvCxnSpPr>
          <p:cNvPr id="909" name="Google Shape;909;p84"/>
          <p:cNvCxnSpPr/>
          <p:nvPr/>
        </p:nvCxnSpPr>
        <p:spPr>
          <a:xfrm flipH="1" rot="10800000">
            <a:off x="1905000" y="4967288"/>
            <a:ext cx="617538" cy="339725"/>
          </a:xfrm>
          <a:prstGeom prst="straightConnector1">
            <a:avLst/>
          </a:prstGeom>
          <a:noFill/>
          <a:ln cap="flat" cmpd="sng" w="12700">
            <a:solidFill>
              <a:srgbClr val="618FFD"/>
            </a:solidFill>
            <a:prstDash val="solid"/>
            <a:round/>
            <a:headEnd len="med" w="med" type="none"/>
            <a:tailEnd len="med" w="med" type="none"/>
          </a:ln>
        </p:spPr>
      </p:cxnSp>
      <p:cxnSp>
        <p:nvCxnSpPr>
          <p:cNvPr id="910" name="Google Shape;910;p84"/>
          <p:cNvCxnSpPr/>
          <p:nvPr/>
        </p:nvCxnSpPr>
        <p:spPr>
          <a:xfrm flipH="1" rot="10800000">
            <a:off x="2522538" y="4640263"/>
            <a:ext cx="628650" cy="327025"/>
          </a:xfrm>
          <a:prstGeom prst="straightConnector1">
            <a:avLst/>
          </a:prstGeom>
          <a:noFill/>
          <a:ln cap="flat" cmpd="sng" w="12700">
            <a:solidFill>
              <a:srgbClr val="618FFD"/>
            </a:solidFill>
            <a:prstDash val="solid"/>
            <a:round/>
            <a:headEnd len="med" w="med" type="none"/>
            <a:tailEnd len="med" w="med" type="none"/>
          </a:ln>
        </p:spPr>
      </p:cxnSp>
      <p:cxnSp>
        <p:nvCxnSpPr>
          <p:cNvPr id="911" name="Google Shape;911;p84"/>
          <p:cNvCxnSpPr/>
          <p:nvPr/>
        </p:nvCxnSpPr>
        <p:spPr>
          <a:xfrm flipH="1" rot="10800000">
            <a:off x="3151188" y="4300538"/>
            <a:ext cx="617537" cy="339725"/>
          </a:xfrm>
          <a:prstGeom prst="straightConnector1">
            <a:avLst/>
          </a:prstGeom>
          <a:noFill/>
          <a:ln cap="flat" cmpd="sng" w="12700">
            <a:solidFill>
              <a:srgbClr val="618FFD"/>
            </a:solidFill>
            <a:prstDash val="solid"/>
            <a:round/>
            <a:headEnd len="med" w="med" type="none"/>
            <a:tailEnd len="med" w="med" type="none"/>
          </a:ln>
        </p:spPr>
      </p:cxnSp>
      <p:cxnSp>
        <p:nvCxnSpPr>
          <p:cNvPr id="912" name="Google Shape;912;p84"/>
          <p:cNvCxnSpPr/>
          <p:nvPr/>
        </p:nvCxnSpPr>
        <p:spPr>
          <a:xfrm flipH="1" rot="10800000">
            <a:off x="3768725" y="3962400"/>
            <a:ext cx="617538" cy="338138"/>
          </a:xfrm>
          <a:prstGeom prst="straightConnector1">
            <a:avLst/>
          </a:prstGeom>
          <a:noFill/>
          <a:ln cap="flat" cmpd="sng" w="12700">
            <a:solidFill>
              <a:srgbClr val="618FFD"/>
            </a:solidFill>
            <a:prstDash val="solid"/>
            <a:round/>
            <a:headEnd len="med" w="med" type="none"/>
            <a:tailEnd len="med" w="med" type="none"/>
          </a:ln>
        </p:spPr>
      </p:cxnSp>
      <p:cxnSp>
        <p:nvCxnSpPr>
          <p:cNvPr id="913" name="Google Shape;913;p84"/>
          <p:cNvCxnSpPr/>
          <p:nvPr/>
        </p:nvCxnSpPr>
        <p:spPr>
          <a:xfrm flipH="1" rot="10800000">
            <a:off x="4386263" y="3635375"/>
            <a:ext cx="630237" cy="327025"/>
          </a:xfrm>
          <a:prstGeom prst="straightConnector1">
            <a:avLst/>
          </a:prstGeom>
          <a:noFill/>
          <a:ln cap="flat" cmpd="sng" w="12700">
            <a:solidFill>
              <a:srgbClr val="618FFD"/>
            </a:solidFill>
            <a:prstDash val="solid"/>
            <a:round/>
            <a:headEnd len="med" w="med" type="none"/>
            <a:tailEnd len="med" w="med" type="none"/>
          </a:ln>
        </p:spPr>
      </p:cxnSp>
      <p:cxnSp>
        <p:nvCxnSpPr>
          <p:cNvPr id="914" name="Google Shape;914;p84"/>
          <p:cNvCxnSpPr/>
          <p:nvPr/>
        </p:nvCxnSpPr>
        <p:spPr>
          <a:xfrm flipH="1" rot="10800000">
            <a:off x="5016500" y="3295650"/>
            <a:ext cx="617538" cy="339725"/>
          </a:xfrm>
          <a:prstGeom prst="straightConnector1">
            <a:avLst/>
          </a:prstGeom>
          <a:noFill/>
          <a:ln cap="flat" cmpd="sng" w="12700">
            <a:solidFill>
              <a:srgbClr val="618FFD"/>
            </a:solidFill>
            <a:prstDash val="solid"/>
            <a:round/>
            <a:headEnd len="med" w="med" type="none"/>
            <a:tailEnd len="med" w="med" type="none"/>
          </a:ln>
        </p:spPr>
      </p:cxnSp>
      <p:cxnSp>
        <p:nvCxnSpPr>
          <p:cNvPr id="915" name="Google Shape;915;p84"/>
          <p:cNvCxnSpPr/>
          <p:nvPr/>
        </p:nvCxnSpPr>
        <p:spPr>
          <a:xfrm flipH="1" rot="10800000">
            <a:off x="5634038" y="2968625"/>
            <a:ext cx="617537" cy="327025"/>
          </a:xfrm>
          <a:prstGeom prst="straightConnector1">
            <a:avLst/>
          </a:prstGeom>
          <a:noFill/>
          <a:ln cap="flat" cmpd="sng" w="12700">
            <a:solidFill>
              <a:srgbClr val="618FFD"/>
            </a:solidFill>
            <a:prstDash val="solid"/>
            <a:round/>
            <a:headEnd len="med" w="med" type="none"/>
            <a:tailEnd len="med" w="med" type="none"/>
          </a:ln>
        </p:spPr>
      </p:cxnSp>
      <p:cxnSp>
        <p:nvCxnSpPr>
          <p:cNvPr id="916" name="Google Shape;916;p84"/>
          <p:cNvCxnSpPr/>
          <p:nvPr/>
        </p:nvCxnSpPr>
        <p:spPr>
          <a:xfrm flipH="1" rot="10800000">
            <a:off x="6251575" y="2628900"/>
            <a:ext cx="615950" cy="339725"/>
          </a:xfrm>
          <a:prstGeom prst="straightConnector1">
            <a:avLst/>
          </a:prstGeom>
          <a:noFill/>
          <a:ln cap="flat" cmpd="sng" w="12700">
            <a:solidFill>
              <a:srgbClr val="618FFD"/>
            </a:solidFill>
            <a:prstDash val="solid"/>
            <a:round/>
            <a:headEnd len="med" w="med" type="none"/>
            <a:tailEnd len="med" w="med" type="none"/>
          </a:ln>
        </p:spPr>
      </p:cxnSp>
      <p:cxnSp>
        <p:nvCxnSpPr>
          <p:cNvPr id="917" name="Google Shape;917;p84"/>
          <p:cNvCxnSpPr/>
          <p:nvPr/>
        </p:nvCxnSpPr>
        <p:spPr>
          <a:xfrm flipH="1" rot="10800000">
            <a:off x="6867525" y="2289175"/>
            <a:ext cx="630238" cy="339725"/>
          </a:xfrm>
          <a:prstGeom prst="straightConnector1">
            <a:avLst/>
          </a:prstGeom>
          <a:noFill/>
          <a:ln cap="flat" cmpd="sng" w="12700">
            <a:solidFill>
              <a:srgbClr val="618FFD"/>
            </a:solidFill>
            <a:prstDash val="solid"/>
            <a:round/>
            <a:headEnd len="med" w="med" type="none"/>
            <a:tailEnd len="med" w="med" type="none"/>
          </a:ln>
        </p:spPr>
      </p:cxnSp>
      <p:cxnSp>
        <p:nvCxnSpPr>
          <p:cNvPr id="918" name="Google Shape;918;p84"/>
          <p:cNvCxnSpPr/>
          <p:nvPr/>
        </p:nvCxnSpPr>
        <p:spPr>
          <a:xfrm flipH="1" rot="10800000">
            <a:off x="7497763" y="1962150"/>
            <a:ext cx="617537" cy="327025"/>
          </a:xfrm>
          <a:prstGeom prst="straightConnector1">
            <a:avLst/>
          </a:prstGeom>
          <a:noFill/>
          <a:ln cap="flat" cmpd="sng" w="12700">
            <a:solidFill>
              <a:srgbClr val="618FFD"/>
            </a:solidFill>
            <a:prstDash val="solid"/>
            <a:round/>
            <a:headEnd len="med" w="med" type="none"/>
            <a:tailEnd len="med" w="med" type="none"/>
          </a:ln>
        </p:spPr>
      </p:cxnSp>
      <p:cxnSp>
        <p:nvCxnSpPr>
          <p:cNvPr id="919" name="Google Shape;919;p84"/>
          <p:cNvCxnSpPr/>
          <p:nvPr/>
        </p:nvCxnSpPr>
        <p:spPr>
          <a:xfrm flipH="1" rot="10800000">
            <a:off x="1905000" y="4879975"/>
            <a:ext cx="617538" cy="314325"/>
          </a:xfrm>
          <a:prstGeom prst="straightConnector1">
            <a:avLst/>
          </a:prstGeom>
          <a:noFill/>
          <a:ln cap="flat" cmpd="sng" w="12700">
            <a:solidFill>
              <a:srgbClr val="FF0000"/>
            </a:solidFill>
            <a:prstDash val="solid"/>
            <a:round/>
            <a:headEnd len="med" w="med" type="none"/>
            <a:tailEnd len="med" w="med" type="none"/>
          </a:ln>
        </p:spPr>
      </p:cxnSp>
      <p:cxnSp>
        <p:nvCxnSpPr>
          <p:cNvPr id="920" name="Google Shape;920;p84"/>
          <p:cNvCxnSpPr/>
          <p:nvPr/>
        </p:nvCxnSpPr>
        <p:spPr>
          <a:xfrm flipH="1" rot="10800000">
            <a:off x="2522538" y="4578350"/>
            <a:ext cx="628650" cy="301625"/>
          </a:xfrm>
          <a:prstGeom prst="straightConnector1">
            <a:avLst/>
          </a:prstGeom>
          <a:noFill/>
          <a:ln cap="flat" cmpd="sng" w="12700">
            <a:solidFill>
              <a:srgbClr val="FF0000"/>
            </a:solidFill>
            <a:prstDash val="solid"/>
            <a:round/>
            <a:headEnd len="med" w="med" type="none"/>
            <a:tailEnd len="med" w="med" type="none"/>
          </a:ln>
        </p:spPr>
      </p:cxnSp>
      <p:cxnSp>
        <p:nvCxnSpPr>
          <p:cNvPr id="921" name="Google Shape;921;p84"/>
          <p:cNvCxnSpPr/>
          <p:nvPr/>
        </p:nvCxnSpPr>
        <p:spPr>
          <a:xfrm flipH="1" rot="10800000">
            <a:off x="3151188" y="4276725"/>
            <a:ext cx="617537" cy="301625"/>
          </a:xfrm>
          <a:prstGeom prst="straightConnector1">
            <a:avLst/>
          </a:prstGeom>
          <a:noFill/>
          <a:ln cap="flat" cmpd="sng" w="12700">
            <a:solidFill>
              <a:srgbClr val="FF0000"/>
            </a:solidFill>
            <a:prstDash val="solid"/>
            <a:round/>
            <a:headEnd len="med" w="med" type="none"/>
            <a:tailEnd len="med" w="med" type="none"/>
          </a:ln>
        </p:spPr>
      </p:cxnSp>
      <p:cxnSp>
        <p:nvCxnSpPr>
          <p:cNvPr id="922" name="Google Shape;922;p84"/>
          <p:cNvCxnSpPr/>
          <p:nvPr/>
        </p:nvCxnSpPr>
        <p:spPr>
          <a:xfrm flipH="1" rot="10800000">
            <a:off x="3768725" y="3962400"/>
            <a:ext cx="617538" cy="314325"/>
          </a:xfrm>
          <a:prstGeom prst="straightConnector1">
            <a:avLst/>
          </a:prstGeom>
          <a:noFill/>
          <a:ln cap="flat" cmpd="sng" w="12700">
            <a:solidFill>
              <a:srgbClr val="FF0000"/>
            </a:solidFill>
            <a:prstDash val="solid"/>
            <a:round/>
            <a:headEnd len="med" w="med" type="none"/>
            <a:tailEnd len="med" w="med" type="none"/>
          </a:ln>
        </p:spPr>
      </p:cxnSp>
      <p:cxnSp>
        <p:nvCxnSpPr>
          <p:cNvPr id="923" name="Google Shape;923;p84"/>
          <p:cNvCxnSpPr/>
          <p:nvPr/>
        </p:nvCxnSpPr>
        <p:spPr>
          <a:xfrm flipH="1" rot="10800000">
            <a:off x="4386263" y="3659188"/>
            <a:ext cx="630237" cy="303212"/>
          </a:xfrm>
          <a:prstGeom prst="straightConnector1">
            <a:avLst/>
          </a:prstGeom>
          <a:noFill/>
          <a:ln cap="flat" cmpd="sng" w="12700">
            <a:solidFill>
              <a:srgbClr val="FF0000"/>
            </a:solidFill>
            <a:prstDash val="solid"/>
            <a:round/>
            <a:headEnd len="med" w="med" type="none"/>
            <a:tailEnd len="med" w="med" type="none"/>
          </a:ln>
        </p:spPr>
      </p:cxnSp>
      <p:cxnSp>
        <p:nvCxnSpPr>
          <p:cNvPr id="924" name="Google Shape;924;p84"/>
          <p:cNvCxnSpPr/>
          <p:nvPr/>
        </p:nvCxnSpPr>
        <p:spPr>
          <a:xfrm flipH="1" rot="10800000">
            <a:off x="5016500" y="3357563"/>
            <a:ext cx="617538" cy="301625"/>
          </a:xfrm>
          <a:prstGeom prst="straightConnector1">
            <a:avLst/>
          </a:prstGeom>
          <a:noFill/>
          <a:ln cap="flat" cmpd="sng" w="12700">
            <a:solidFill>
              <a:srgbClr val="FF0000"/>
            </a:solidFill>
            <a:prstDash val="solid"/>
            <a:round/>
            <a:headEnd len="med" w="med" type="none"/>
            <a:tailEnd len="med" w="med" type="none"/>
          </a:ln>
        </p:spPr>
      </p:cxnSp>
      <p:cxnSp>
        <p:nvCxnSpPr>
          <p:cNvPr id="925" name="Google Shape;925;p84"/>
          <p:cNvCxnSpPr/>
          <p:nvPr/>
        </p:nvCxnSpPr>
        <p:spPr>
          <a:xfrm flipH="1" rot="10800000">
            <a:off x="5634038" y="3043238"/>
            <a:ext cx="617537" cy="314325"/>
          </a:xfrm>
          <a:prstGeom prst="straightConnector1">
            <a:avLst/>
          </a:prstGeom>
          <a:noFill/>
          <a:ln cap="flat" cmpd="sng" w="12700">
            <a:solidFill>
              <a:srgbClr val="FF0000"/>
            </a:solidFill>
            <a:prstDash val="solid"/>
            <a:round/>
            <a:headEnd len="med" w="med" type="none"/>
            <a:tailEnd len="med" w="med" type="none"/>
          </a:ln>
        </p:spPr>
      </p:cxnSp>
      <p:cxnSp>
        <p:nvCxnSpPr>
          <p:cNvPr id="926" name="Google Shape;926;p84"/>
          <p:cNvCxnSpPr/>
          <p:nvPr/>
        </p:nvCxnSpPr>
        <p:spPr>
          <a:xfrm flipH="1" rot="10800000">
            <a:off x="6251575" y="2741613"/>
            <a:ext cx="615950" cy="301625"/>
          </a:xfrm>
          <a:prstGeom prst="straightConnector1">
            <a:avLst/>
          </a:prstGeom>
          <a:noFill/>
          <a:ln cap="flat" cmpd="sng" w="12700">
            <a:solidFill>
              <a:srgbClr val="FF0000"/>
            </a:solidFill>
            <a:prstDash val="solid"/>
            <a:round/>
            <a:headEnd len="med" w="med" type="none"/>
            <a:tailEnd len="med" w="med" type="none"/>
          </a:ln>
        </p:spPr>
      </p:cxnSp>
      <p:cxnSp>
        <p:nvCxnSpPr>
          <p:cNvPr id="927" name="Google Shape;927;p84"/>
          <p:cNvCxnSpPr/>
          <p:nvPr/>
        </p:nvCxnSpPr>
        <p:spPr>
          <a:xfrm flipH="1" rot="10800000">
            <a:off x="6867525" y="2439988"/>
            <a:ext cx="630238" cy="301625"/>
          </a:xfrm>
          <a:prstGeom prst="straightConnector1">
            <a:avLst/>
          </a:prstGeom>
          <a:noFill/>
          <a:ln cap="flat" cmpd="sng" w="12700">
            <a:solidFill>
              <a:srgbClr val="FF0000"/>
            </a:solidFill>
            <a:prstDash val="solid"/>
            <a:round/>
            <a:headEnd len="med" w="med" type="none"/>
            <a:tailEnd len="med" w="med" type="none"/>
          </a:ln>
        </p:spPr>
      </p:cxnSp>
      <p:cxnSp>
        <p:nvCxnSpPr>
          <p:cNvPr id="928" name="Google Shape;928;p84"/>
          <p:cNvCxnSpPr/>
          <p:nvPr/>
        </p:nvCxnSpPr>
        <p:spPr>
          <a:xfrm flipH="1" rot="10800000">
            <a:off x="7497763" y="2125663"/>
            <a:ext cx="617537" cy="314325"/>
          </a:xfrm>
          <a:prstGeom prst="straightConnector1">
            <a:avLst/>
          </a:prstGeom>
          <a:noFill/>
          <a:ln cap="flat" cmpd="sng" w="12700">
            <a:solidFill>
              <a:srgbClr val="FF0000"/>
            </a:solidFill>
            <a:prstDash val="solid"/>
            <a:round/>
            <a:headEnd len="med" w="med" type="none"/>
            <a:tailEnd len="med" w="med" type="none"/>
          </a:ln>
        </p:spPr>
      </p:cxnSp>
      <p:sp>
        <p:nvSpPr>
          <p:cNvPr id="929" name="Google Shape;929;p84"/>
          <p:cNvSpPr/>
          <p:nvPr/>
        </p:nvSpPr>
        <p:spPr>
          <a:xfrm>
            <a:off x="1531938" y="5130800"/>
            <a:ext cx="152400" cy="36512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Book Antiqua"/>
                <a:ea typeface="Book Antiqua"/>
                <a:cs typeface="Book Antiqua"/>
                <a:sym typeface="Book Antiqua"/>
              </a:rPr>
              <a:t>0</a:t>
            </a:r>
            <a:endParaRPr sz="2000">
              <a:solidFill>
                <a:schemeClr val="dk1"/>
              </a:solidFill>
              <a:latin typeface="Arial Narrow"/>
              <a:ea typeface="Arial Narrow"/>
              <a:cs typeface="Arial Narrow"/>
              <a:sym typeface="Arial Narrow"/>
            </a:endParaRPr>
          </a:p>
        </p:txBody>
      </p:sp>
      <p:sp>
        <p:nvSpPr>
          <p:cNvPr id="930" name="Google Shape;930;p84"/>
          <p:cNvSpPr/>
          <p:nvPr/>
        </p:nvSpPr>
        <p:spPr>
          <a:xfrm>
            <a:off x="1222375" y="4552950"/>
            <a:ext cx="457200" cy="36512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Book Antiqua"/>
                <a:ea typeface="Book Antiqua"/>
                <a:cs typeface="Book Antiqua"/>
                <a:sym typeface="Book Antiqua"/>
              </a:rPr>
              <a:t>200</a:t>
            </a:r>
            <a:endParaRPr sz="2000">
              <a:solidFill>
                <a:schemeClr val="dk1"/>
              </a:solidFill>
              <a:latin typeface="Arial Narrow"/>
              <a:ea typeface="Arial Narrow"/>
              <a:cs typeface="Arial Narrow"/>
              <a:sym typeface="Arial Narrow"/>
            </a:endParaRPr>
          </a:p>
        </p:txBody>
      </p:sp>
      <p:sp>
        <p:nvSpPr>
          <p:cNvPr id="931" name="Google Shape;931;p84"/>
          <p:cNvSpPr/>
          <p:nvPr/>
        </p:nvSpPr>
        <p:spPr>
          <a:xfrm>
            <a:off x="1222375" y="3962400"/>
            <a:ext cx="457200" cy="36512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Book Antiqua"/>
                <a:ea typeface="Book Antiqua"/>
                <a:cs typeface="Book Antiqua"/>
                <a:sym typeface="Book Antiqua"/>
              </a:rPr>
              <a:t>400</a:t>
            </a:r>
            <a:endParaRPr sz="2000">
              <a:solidFill>
                <a:schemeClr val="dk1"/>
              </a:solidFill>
              <a:latin typeface="Arial Narrow"/>
              <a:ea typeface="Arial Narrow"/>
              <a:cs typeface="Arial Narrow"/>
              <a:sym typeface="Arial Narrow"/>
            </a:endParaRPr>
          </a:p>
        </p:txBody>
      </p:sp>
      <p:sp>
        <p:nvSpPr>
          <p:cNvPr id="932" name="Google Shape;932;p84"/>
          <p:cNvSpPr/>
          <p:nvPr/>
        </p:nvSpPr>
        <p:spPr>
          <a:xfrm>
            <a:off x="1222375" y="3382963"/>
            <a:ext cx="457200" cy="36512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Book Antiqua"/>
                <a:ea typeface="Book Antiqua"/>
                <a:cs typeface="Book Antiqua"/>
                <a:sym typeface="Book Antiqua"/>
              </a:rPr>
              <a:t>600</a:t>
            </a:r>
            <a:endParaRPr sz="2000">
              <a:solidFill>
                <a:schemeClr val="dk1"/>
              </a:solidFill>
              <a:latin typeface="Arial Narrow"/>
              <a:ea typeface="Arial Narrow"/>
              <a:cs typeface="Arial Narrow"/>
              <a:sym typeface="Arial Narrow"/>
            </a:endParaRPr>
          </a:p>
        </p:txBody>
      </p:sp>
      <p:sp>
        <p:nvSpPr>
          <p:cNvPr id="933" name="Google Shape;933;p84"/>
          <p:cNvSpPr/>
          <p:nvPr/>
        </p:nvSpPr>
        <p:spPr>
          <a:xfrm>
            <a:off x="1222375" y="2805113"/>
            <a:ext cx="457200" cy="36512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Book Antiqua"/>
                <a:ea typeface="Book Antiqua"/>
                <a:cs typeface="Book Antiqua"/>
                <a:sym typeface="Book Antiqua"/>
              </a:rPr>
              <a:t>800</a:t>
            </a:r>
            <a:endParaRPr sz="2000">
              <a:solidFill>
                <a:schemeClr val="dk1"/>
              </a:solidFill>
              <a:latin typeface="Arial Narrow"/>
              <a:ea typeface="Arial Narrow"/>
              <a:cs typeface="Arial Narrow"/>
              <a:sym typeface="Arial Narrow"/>
            </a:endParaRPr>
          </a:p>
        </p:txBody>
      </p:sp>
      <p:sp>
        <p:nvSpPr>
          <p:cNvPr id="934" name="Google Shape;934;p84"/>
          <p:cNvSpPr/>
          <p:nvPr/>
        </p:nvSpPr>
        <p:spPr>
          <a:xfrm>
            <a:off x="1068388" y="2214563"/>
            <a:ext cx="609600" cy="36512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Book Antiqua"/>
                <a:ea typeface="Book Antiqua"/>
                <a:cs typeface="Book Antiqua"/>
                <a:sym typeface="Book Antiqua"/>
              </a:rPr>
              <a:t>1000</a:t>
            </a:r>
            <a:endParaRPr sz="2000">
              <a:solidFill>
                <a:schemeClr val="dk1"/>
              </a:solidFill>
              <a:latin typeface="Arial Narrow"/>
              <a:ea typeface="Arial Narrow"/>
              <a:cs typeface="Arial Narrow"/>
              <a:sym typeface="Arial Narrow"/>
            </a:endParaRPr>
          </a:p>
        </p:txBody>
      </p:sp>
      <p:sp>
        <p:nvSpPr>
          <p:cNvPr id="935" name="Google Shape;935;p84"/>
          <p:cNvSpPr/>
          <p:nvPr/>
        </p:nvSpPr>
        <p:spPr>
          <a:xfrm>
            <a:off x="1068388" y="1635125"/>
            <a:ext cx="609600" cy="36512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Book Antiqua"/>
                <a:ea typeface="Book Antiqua"/>
                <a:cs typeface="Book Antiqua"/>
                <a:sym typeface="Book Antiqua"/>
              </a:rPr>
              <a:t>1200</a:t>
            </a:r>
            <a:endParaRPr sz="2000">
              <a:solidFill>
                <a:schemeClr val="dk1"/>
              </a:solidFill>
              <a:latin typeface="Arial Narrow"/>
              <a:ea typeface="Arial Narrow"/>
              <a:cs typeface="Arial Narrow"/>
              <a:sym typeface="Arial Narrow"/>
            </a:endParaRPr>
          </a:p>
        </p:txBody>
      </p:sp>
      <p:sp>
        <p:nvSpPr>
          <p:cNvPr id="936" name="Google Shape;936;p84"/>
          <p:cNvSpPr/>
          <p:nvPr/>
        </p:nvSpPr>
        <p:spPr>
          <a:xfrm>
            <a:off x="1827213" y="5557838"/>
            <a:ext cx="152400" cy="36512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Book Antiqua"/>
                <a:ea typeface="Book Antiqua"/>
                <a:cs typeface="Book Antiqua"/>
                <a:sym typeface="Book Antiqua"/>
              </a:rPr>
              <a:t>0</a:t>
            </a:r>
            <a:endParaRPr sz="2000">
              <a:solidFill>
                <a:schemeClr val="dk1"/>
              </a:solidFill>
              <a:latin typeface="Arial Narrow"/>
              <a:ea typeface="Arial Narrow"/>
              <a:cs typeface="Arial Narrow"/>
              <a:sym typeface="Arial Narrow"/>
            </a:endParaRPr>
          </a:p>
        </p:txBody>
      </p:sp>
      <p:sp>
        <p:nvSpPr>
          <p:cNvPr id="937" name="Google Shape;937;p84"/>
          <p:cNvSpPr/>
          <p:nvPr/>
        </p:nvSpPr>
        <p:spPr>
          <a:xfrm>
            <a:off x="2444750" y="5557838"/>
            <a:ext cx="152400" cy="36512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Book Antiqua"/>
                <a:ea typeface="Book Antiqua"/>
                <a:cs typeface="Book Antiqua"/>
                <a:sym typeface="Book Antiqua"/>
              </a:rPr>
              <a:t>1</a:t>
            </a:r>
            <a:endParaRPr sz="2000">
              <a:solidFill>
                <a:schemeClr val="dk1"/>
              </a:solidFill>
              <a:latin typeface="Arial Narrow"/>
              <a:ea typeface="Arial Narrow"/>
              <a:cs typeface="Arial Narrow"/>
              <a:sym typeface="Arial Narrow"/>
            </a:endParaRPr>
          </a:p>
        </p:txBody>
      </p:sp>
      <p:sp>
        <p:nvSpPr>
          <p:cNvPr id="938" name="Google Shape;938;p84"/>
          <p:cNvSpPr/>
          <p:nvPr/>
        </p:nvSpPr>
        <p:spPr>
          <a:xfrm>
            <a:off x="3074988" y="5557838"/>
            <a:ext cx="152400" cy="36512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Book Antiqua"/>
                <a:ea typeface="Book Antiqua"/>
                <a:cs typeface="Book Antiqua"/>
                <a:sym typeface="Book Antiqua"/>
              </a:rPr>
              <a:t>2</a:t>
            </a:r>
            <a:endParaRPr sz="2000">
              <a:solidFill>
                <a:schemeClr val="dk1"/>
              </a:solidFill>
              <a:latin typeface="Arial Narrow"/>
              <a:ea typeface="Arial Narrow"/>
              <a:cs typeface="Arial Narrow"/>
              <a:sym typeface="Arial Narrow"/>
            </a:endParaRPr>
          </a:p>
        </p:txBody>
      </p:sp>
      <p:sp>
        <p:nvSpPr>
          <p:cNvPr id="939" name="Google Shape;939;p84"/>
          <p:cNvSpPr/>
          <p:nvPr/>
        </p:nvSpPr>
        <p:spPr>
          <a:xfrm>
            <a:off x="3692525" y="5557838"/>
            <a:ext cx="152400" cy="36512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Book Antiqua"/>
                <a:ea typeface="Book Antiqua"/>
                <a:cs typeface="Book Antiqua"/>
                <a:sym typeface="Book Antiqua"/>
              </a:rPr>
              <a:t>3</a:t>
            </a:r>
            <a:endParaRPr sz="2000">
              <a:solidFill>
                <a:schemeClr val="dk1"/>
              </a:solidFill>
              <a:latin typeface="Arial Narrow"/>
              <a:ea typeface="Arial Narrow"/>
              <a:cs typeface="Arial Narrow"/>
              <a:sym typeface="Arial Narrow"/>
            </a:endParaRPr>
          </a:p>
        </p:txBody>
      </p:sp>
      <p:sp>
        <p:nvSpPr>
          <p:cNvPr id="940" name="Google Shape;940;p84"/>
          <p:cNvSpPr/>
          <p:nvPr/>
        </p:nvSpPr>
        <p:spPr>
          <a:xfrm>
            <a:off x="4308475" y="5557838"/>
            <a:ext cx="152400" cy="36512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Book Antiqua"/>
                <a:ea typeface="Book Antiqua"/>
                <a:cs typeface="Book Antiqua"/>
                <a:sym typeface="Book Antiqua"/>
              </a:rPr>
              <a:t>4</a:t>
            </a:r>
            <a:endParaRPr sz="2000">
              <a:solidFill>
                <a:schemeClr val="dk1"/>
              </a:solidFill>
              <a:latin typeface="Arial Narrow"/>
              <a:ea typeface="Arial Narrow"/>
              <a:cs typeface="Arial Narrow"/>
              <a:sym typeface="Arial Narrow"/>
            </a:endParaRPr>
          </a:p>
        </p:txBody>
      </p:sp>
      <p:sp>
        <p:nvSpPr>
          <p:cNvPr id="941" name="Google Shape;941;p84"/>
          <p:cNvSpPr/>
          <p:nvPr/>
        </p:nvSpPr>
        <p:spPr>
          <a:xfrm>
            <a:off x="4938713" y="5557838"/>
            <a:ext cx="152400" cy="36512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Book Antiqua"/>
                <a:ea typeface="Book Antiqua"/>
                <a:cs typeface="Book Antiqua"/>
                <a:sym typeface="Book Antiqua"/>
              </a:rPr>
              <a:t>5</a:t>
            </a:r>
            <a:endParaRPr sz="2000">
              <a:solidFill>
                <a:schemeClr val="dk1"/>
              </a:solidFill>
              <a:latin typeface="Arial Narrow"/>
              <a:ea typeface="Arial Narrow"/>
              <a:cs typeface="Arial Narrow"/>
              <a:sym typeface="Arial Narrow"/>
            </a:endParaRPr>
          </a:p>
        </p:txBody>
      </p:sp>
      <p:sp>
        <p:nvSpPr>
          <p:cNvPr id="942" name="Google Shape;942;p84"/>
          <p:cNvSpPr/>
          <p:nvPr/>
        </p:nvSpPr>
        <p:spPr>
          <a:xfrm>
            <a:off x="5556250" y="5557838"/>
            <a:ext cx="152400" cy="36512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Book Antiqua"/>
                <a:ea typeface="Book Antiqua"/>
                <a:cs typeface="Book Antiqua"/>
                <a:sym typeface="Book Antiqua"/>
              </a:rPr>
              <a:t>6</a:t>
            </a:r>
            <a:endParaRPr sz="2000">
              <a:solidFill>
                <a:schemeClr val="dk1"/>
              </a:solidFill>
              <a:latin typeface="Arial Narrow"/>
              <a:ea typeface="Arial Narrow"/>
              <a:cs typeface="Arial Narrow"/>
              <a:sym typeface="Arial Narrow"/>
            </a:endParaRPr>
          </a:p>
        </p:txBody>
      </p:sp>
      <p:sp>
        <p:nvSpPr>
          <p:cNvPr id="943" name="Google Shape;943;p84"/>
          <p:cNvSpPr/>
          <p:nvPr/>
        </p:nvSpPr>
        <p:spPr>
          <a:xfrm>
            <a:off x="6173788" y="5557838"/>
            <a:ext cx="152400" cy="36512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Book Antiqua"/>
                <a:ea typeface="Book Antiqua"/>
                <a:cs typeface="Book Antiqua"/>
                <a:sym typeface="Book Antiqua"/>
              </a:rPr>
              <a:t>7</a:t>
            </a:r>
            <a:endParaRPr sz="2000">
              <a:solidFill>
                <a:schemeClr val="dk1"/>
              </a:solidFill>
              <a:latin typeface="Arial Narrow"/>
              <a:ea typeface="Arial Narrow"/>
              <a:cs typeface="Arial Narrow"/>
              <a:sym typeface="Arial Narrow"/>
            </a:endParaRPr>
          </a:p>
        </p:txBody>
      </p:sp>
      <p:sp>
        <p:nvSpPr>
          <p:cNvPr id="944" name="Google Shape;944;p84"/>
          <p:cNvSpPr/>
          <p:nvPr/>
        </p:nvSpPr>
        <p:spPr>
          <a:xfrm>
            <a:off x="6791325" y="5557838"/>
            <a:ext cx="152400" cy="36512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Book Antiqua"/>
                <a:ea typeface="Book Antiqua"/>
                <a:cs typeface="Book Antiqua"/>
                <a:sym typeface="Book Antiqua"/>
              </a:rPr>
              <a:t>8</a:t>
            </a:r>
            <a:endParaRPr sz="2000">
              <a:solidFill>
                <a:schemeClr val="dk1"/>
              </a:solidFill>
              <a:latin typeface="Arial Narrow"/>
              <a:ea typeface="Arial Narrow"/>
              <a:cs typeface="Arial Narrow"/>
              <a:sym typeface="Arial Narrow"/>
            </a:endParaRPr>
          </a:p>
        </p:txBody>
      </p:sp>
      <p:sp>
        <p:nvSpPr>
          <p:cNvPr id="945" name="Google Shape;945;p84"/>
          <p:cNvSpPr/>
          <p:nvPr/>
        </p:nvSpPr>
        <p:spPr>
          <a:xfrm>
            <a:off x="7421563" y="5557838"/>
            <a:ext cx="152400" cy="36512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Book Antiqua"/>
                <a:ea typeface="Book Antiqua"/>
                <a:cs typeface="Book Antiqua"/>
                <a:sym typeface="Book Antiqua"/>
              </a:rPr>
              <a:t>9</a:t>
            </a:r>
            <a:endParaRPr sz="2000">
              <a:solidFill>
                <a:schemeClr val="dk1"/>
              </a:solidFill>
              <a:latin typeface="Arial Narrow"/>
              <a:ea typeface="Arial Narrow"/>
              <a:cs typeface="Arial Narrow"/>
              <a:sym typeface="Arial Narrow"/>
            </a:endParaRPr>
          </a:p>
        </p:txBody>
      </p:sp>
      <p:sp>
        <p:nvSpPr>
          <p:cNvPr id="946" name="Google Shape;946;p84"/>
          <p:cNvSpPr/>
          <p:nvPr/>
        </p:nvSpPr>
        <p:spPr>
          <a:xfrm>
            <a:off x="7961313" y="5557838"/>
            <a:ext cx="304800" cy="36512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Book Antiqua"/>
                <a:ea typeface="Book Antiqua"/>
                <a:cs typeface="Book Antiqua"/>
                <a:sym typeface="Book Antiqua"/>
              </a:rPr>
              <a:t>10</a:t>
            </a:r>
            <a:endParaRPr sz="2000">
              <a:solidFill>
                <a:schemeClr val="dk1"/>
              </a:solidFill>
              <a:latin typeface="Arial Narrow"/>
              <a:ea typeface="Arial Narrow"/>
              <a:cs typeface="Arial Narrow"/>
              <a:sym typeface="Arial Narrow"/>
            </a:endParaRPr>
          </a:p>
        </p:txBody>
      </p:sp>
      <p:sp>
        <p:nvSpPr>
          <p:cNvPr id="947" name="Google Shape;947;p84"/>
          <p:cNvSpPr/>
          <p:nvPr/>
        </p:nvSpPr>
        <p:spPr>
          <a:xfrm>
            <a:off x="3087688" y="6099175"/>
            <a:ext cx="3792537" cy="36512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Book Antiqua"/>
                <a:ea typeface="Book Antiqua"/>
                <a:cs typeface="Book Antiqua"/>
                <a:sym typeface="Book Antiqua"/>
              </a:rPr>
              <a:t>Number of Houses Sold (x)</a:t>
            </a:r>
            <a:endParaRPr sz="2000">
              <a:solidFill>
                <a:schemeClr val="dk1"/>
              </a:solidFill>
              <a:latin typeface="Arial Narrow"/>
              <a:ea typeface="Arial Narrow"/>
              <a:cs typeface="Arial Narrow"/>
              <a:sym typeface="Arial Narrow"/>
            </a:endParaRPr>
          </a:p>
        </p:txBody>
      </p:sp>
      <p:sp>
        <p:nvSpPr>
          <p:cNvPr id="948" name="Google Shape;948;p84"/>
          <p:cNvSpPr/>
          <p:nvPr/>
        </p:nvSpPr>
        <p:spPr>
          <a:xfrm rot="-5400000">
            <a:off x="-744537" y="3363913"/>
            <a:ext cx="3013075" cy="36512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800">
                <a:solidFill>
                  <a:srgbClr val="FFFFFF"/>
                </a:solidFill>
                <a:latin typeface="Book Antiqua"/>
                <a:ea typeface="Book Antiqua"/>
                <a:cs typeface="Book Antiqua"/>
                <a:sym typeface="Book Antiqua"/>
              </a:rPr>
              <a:t>Thousands of Dollars</a:t>
            </a:r>
            <a:endParaRPr sz="2000">
              <a:solidFill>
                <a:schemeClr val="dk1"/>
              </a:solidFill>
              <a:latin typeface="Arial Narrow"/>
              <a:ea typeface="Arial Narrow"/>
              <a:cs typeface="Arial Narrow"/>
              <a:sym typeface="Arial Narrow"/>
            </a:endParaRPr>
          </a:p>
        </p:txBody>
      </p:sp>
      <p:cxnSp>
        <p:nvCxnSpPr>
          <p:cNvPr id="949" name="Google Shape;949;p84"/>
          <p:cNvCxnSpPr/>
          <p:nvPr/>
        </p:nvCxnSpPr>
        <p:spPr>
          <a:xfrm rot="10800000">
            <a:off x="4386263" y="3962400"/>
            <a:ext cx="0" cy="1295400"/>
          </a:xfrm>
          <a:prstGeom prst="straightConnector1">
            <a:avLst/>
          </a:prstGeom>
          <a:noFill/>
          <a:ln cap="flat" cmpd="sng" w="12700">
            <a:solidFill>
              <a:srgbClr val="FFFFFF"/>
            </a:solidFill>
            <a:prstDash val="dash"/>
            <a:round/>
            <a:headEnd len="sm" w="sm" type="none"/>
            <a:tailEnd len="sm" w="sm" type="oval"/>
          </a:ln>
        </p:spPr>
      </p:cxnSp>
      <p:sp>
        <p:nvSpPr>
          <p:cNvPr id="950" name="Google Shape;950;p84"/>
          <p:cNvSpPr txBox="1"/>
          <p:nvPr/>
        </p:nvSpPr>
        <p:spPr>
          <a:xfrm>
            <a:off x="4724400" y="3733800"/>
            <a:ext cx="3352800" cy="4270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200">
                <a:solidFill>
                  <a:srgbClr val="FFFFF8"/>
                </a:solidFill>
                <a:latin typeface="Arial Narrow"/>
                <a:ea typeface="Arial Narrow"/>
                <a:cs typeface="Arial Narrow"/>
                <a:sym typeface="Arial Narrow"/>
              </a:rPr>
              <a:t>Break-Even Point = 4 Houses</a:t>
            </a:r>
            <a:endParaRPr/>
          </a:p>
        </p:txBody>
      </p:sp>
      <p:sp>
        <p:nvSpPr>
          <p:cNvPr id="951" name="Google Shape;951;p84"/>
          <p:cNvSpPr txBox="1"/>
          <p:nvPr/>
        </p:nvSpPr>
        <p:spPr>
          <a:xfrm>
            <a:off x="6324600" y="2590800"/>
            <a:ext cx="2197100" cy="762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200">
                <a:solidFill>
                  <a:srgbClr val="A3F25F"/>
                </a:solidFill>
                <a:latin typeface="Arial Narrow"/>
                <a:ea typeface="Arial Narrow"/>
                <a:cs typeface="Arial Narrow"/>
                <a:sym typeface="Arial Narrow"/>
              </a:rPr>
              <a:t>          Total Cost = </a:t>
            </a:r>
            <a:endParaRPr/>
          </a:p>
          <a:p>
            <a:pPr indent="0" lvl="0" marL="0" marR="0" rtl="0" algn="l">
              <a:spcBef>
                <a:spcPts val="0"/>
              </a:spcBef>
              <a:spcAft>
                <a:spcPts val="0"/>
              </a:spcAft>
              <a:buNone/>
            </a:pPr>
            <a:r>
              <a:rPr b="1" lang="en-US" sz="2200">
                <a:solidFill>
                  <a:srgbClr val="A3F25F"/>
                </a:solidFill>
                <a:latin typeface="Arial Narrow"/>
                <a:ea typeface="Arial Narrow"/>
                <a:cs typeface="Arial Narrow"/>
                <a:sym typeface="Arial Narrow"/>
              </a:rPr>
              <a:t>40,000 + 105,000x</a:t>
            </a:r>
            <a:endParaRPr/>
          </a:p>
        </p:txBody>
      </p:sp>
      <p:sp>
        <p:nvSpPr>
          <p:cNvPr id="952" name="Google Shape;952;p84"/>
          <p:cNvSpPr txBox="1"/>
          <p:nvPr/>
        </p:nvSpPr>
        <p:spPr>
          <a:xfrm>
            <a:off x="3581400" y="2468563"/>
            <a:ext cx="2959100" cy="4270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200">
                <a:solidFill>
                  <a:schemeClr val="accent1"/>
                </a:solidFill>
                <a:latin typeface="Arial Narrow"/>
                <a:ea typeface="Arial Narrow"/>
                <a:cs typeface="Arial Narrow"/>
                <a:sym typeface="Arial Narrow"/>
              </a:rPr>
              <a:t>Total Revenue = 115,000x</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85"/>
          <p:cNvSpPr txBox="1"/>
          <p:nvPr>
            <p:ph type="title"/>
          </p:nvPr>
        </p:nvSpPr>
        <p:spPr>
          <a:xfrm>
            <a:off x="457200" y="609600"/>
            <a:ext cx="3352800" cy="9144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rgbClr val="0C0C0C"/>
              </a:buClr>
              <a:buSzPct val="100000"/>
              <a:buFont typeface="Bookman Old Style"/>
              <a:buNone/>
            </a:pPr>
            <a:r>
              <a:rPr lang="en-US" sz="2800">
                <a:solidFill>
                  <a:srgbClr val="0C0C0C"/>
                </a:solidFill>
                <a:latin typeface="Bookman Old Style"/>
                <a:ea typeface="Bookman Old Style"/>
                <a:cs typeface="Bookman Old Style"/>
                <a:sym typeface="Bookman Old Style"/>
              </a:rPr>
              <a:t>Steps in OR Study</a:t>
            </a:r>
            <a:endParaRPr/>
          </a:p>
        </p:txBody>
      </p:sp>
      <p:sp>
        <p:nvSpPr>
          <p:cNvPr id="958" name="Google Shape;958;p85"/>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
        <p:nvSpPr>
          <p:cNvPr id="959" name="Google Shape;959;p85"/>
          <p:cNvSpPr/>
          <p:nvPr/>
        </p:nvSpPr>
        <p:spPr>
          <a:xfrm>
            <a:off x="3143250" y="766763"/>
            <a:ext cx="9144000" cy="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pic>
        <p:nvPicPr>
          <p:cNvPr id="960" name="Google Shape;960;p85"/>
          <p:cNvPicPr preferRelativeResize="0"/>
          <p:nvPr/>
        </p:nvPicPr>
        <p:blipFill rotWithShape="1">
          <a:blip r:embed="rId3">
            <a:alphaModFix/>
          </a:blip>
          <a:srcRect b="0" l="0" r="0" t="0"/>
          <a:stretch/>
        </p:blipFill>
        <p:spPr>
          <a:xfrm>
            <a:off x="3810000" y="228600"/>
            <a:ext cx="3394075" cy="6324600"/>
          </a:xfrm>
          <a:prstGeom prst="rect">
            <a:avLst/>
          </a:prstGeom>
          <a:solidFill>
            <a:schemeClr val="dk1"/>
          </a:solid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86"/>
          <p:cNvSpPr txBox="1"/>
          <p:nvPr>
            <p:ph type="ctrTitle"/>
          </p:nvPr>
        </p:nvSpPr>
        <p:spPr>
          <a:xfrm>
            <a:off x="812800" y="2146300"/>
            <a:ext cx="7772400" cy="1216025"/>
          </a:xfrm>
          <a:prstGeom prst="rect">
            <a:avLst/>
          </a:prstGeom>
          <a:noFill/>
          <a:ln>
            <a:noFill/>
          </a:ln>
        </p:spPr>
        <p:txBody>
          <a:bodyPr anchorCtr="0" anchor="b" bIns="45700" lIns="91425" spcFirstLastPara="1" rIns="91425" wrap="square" tIns="45700">
            <a:normAutofit/>
          </a:bodyPr>
          <a:lstStyle/>
          <a:p>
            <a:pPr indent="0" lvl="0" marL="0" rtl="0" algn="r">
              <a:spcBef>
                <a:spcPts val="0"/>
              </a:spcBef>
              <a:spcAft>
                <a:spcPts val="0"/>
              </a:spcAft>
              <a:buClr>
                <a:srgbClr val="0C0C0C"/>
              </a:buClr>
              <a:buSzPts val="5400"/>
              <a:buFont typeface="Trebuchet MS"/>
              <a:buNone/>
            </a:pPr>
            <a:r>
              <a:rPr lang="en-US">
                <a:solidFill>
                  <a:srgbClr val="0C0C0C"/>
                </a:solidFill>
              </a:rPr>
              <a:t>Success Stories of OR</a:t>
            </a:r>
            <a:endParaRPr/>
          </a:p>
        </p:txBody>
      </p:sp>
      <p:sp>
        <p:nvSpPr>
          <p:cNvPr id="966" name="Google Shape;966;p86"/>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87"/>
          <p:cNvSpPr txBox="1"/>
          <p:nvPr>
            <p:ph type="title"/>
          </p:nvPr>
        </p:nvSpPr>
        <p:spPr>
          <a:xfrm>
            <a:off x="609599" y="609600"/>
            <a:ext cx="6347713"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Application Areas</a:t>
            </a:r>
            <a:endParaRPr/>
          </a:p>
        </p:txBody>
      </p:sp>
      <p:sp>
        <p:nvSpPr>
          <p:cNvPr id="972" name="Google Shape;972;p87"/>
          <p:cNvSpPr txBox="1"/>
          <p:nvPr>
            <p:ph idx="1" type="body"/>
          </p:nvPr>
        </p:nvSpPr>
        <p:spPr>
          <a:xfrm>
            <a:off x="933450" y="2349500"/>
            <a:ext cx="7223125" cy="361315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Strategic planning</a:t>
            </a:r>
            <a:endParaRPr/>
          </a:p>
          <a:p>
            <a:pPr indent="-342900" lvl="0" marL="342900" rtl="0" algn="l">
              <a:spcBef>
                <a:spcPts val="1000"/>
              </a:spcBef>
              <a:spcAft>
                <a:spcPts val="0"/>
              </a:spcAft>
              <a:buSzPts val="1440"/>
              <a:buChar char="►"/>
            </a:pPr>
            <a:r>
              <a:rPr lang="en-US"/>
              <a:t>Supply chain management</a:t>
            </a:r>
            <a:endParaRPr/>
          </a:p>
          <a:p>
            <a:pPr indent="-342900" lvl="0" marL="342900" rtl="0" algn="l">
              <a:spcBef>
                <a:spcPts val="1000"/>
              </a:spcBef>
              <a:spcAft>
                <a:spcPts val="0"/>
              </a:spcAft>
              <a:buSzPts val="1440"/>
              <a:buChar char="►"/>
            </a:pPr>
            <a:r>
              <a:rPr lang="en-US"/>
              <a:t>Pricing and revenue management</a:t>
            </a:r>
            <a:endParaRPr/>
          </a:p>
          <a:p>
            <a:pPr indent="-342900" lvl="0" marL="342900" rtl="0" algn="l">
              <a:spcBef>
                <a:spcPts val="1000"/>
              </a:spcBef>
              <a:spcAft>
                <a:spcPts val="0"/>
              </a:spcAft>
              <a:buSzPts val="1440"/>
              <a:buChar char="►"/>
            </a:pPr>
            <a:r>
              <a:rPr lang="en-US"/>
              <a:t>Logistics and site location</a:t>
            </a:r>
            <a:endParaRPr/>
          </a:p>
          <a:p>
            <a:pPr indent="-342900" lvl="0" marL="342900" rtl="0" algn="l">
              <a:spcBef>
                <a:spcPts val="1000"/>
              </a:spcBef>
              <a:spcAft>
                <a:spcPts val="0"/>
              </a:spcAft>
              <a:buSzPts val="1440"/>
              <a:buChar char="►"/>
            </a:pPr>
            <a:r>
              <a:rPr lang="en-US"/>
              <a:t>Optimization</a:t>
            </a:r>
            <a:endParaRPr/>
          </a:p>
          <a:p>
            <a:pPr indent="-342900" lvl="0" marL="342900" rtl="0" algn="l">
              <a:spcBef>
                <a:spcPts val="1000"/>
              </a:spcBef>
              <a:spcAft>
                <a:spcPts val="0"/>
              </a:spcAft>
              <a:buSzPts val="1440"/>
              <a:buChar char="►"/>
            </a:pPr>
            <a:r>
              <a:rPr lang="en-US"/>
              <a:t>Marketing research</a:t>
            </a:r>
            <a:endParaRPr/>
          </a:p>
        </p:txBody>
      </p:sp>
      <p:sp>
        <p:nvSpPr>
          <p:cNvPr id="973" name="Google Shape;973;p87"/>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88"/>
          <p:cNvSpPr txBox="1"/>
          <p:nvPr>
            <p:ph type="title"/>
          </p:nvPr>
        </p:nvSpPr>
        <p:spPr>
          <a:xfrm>
            <a:off x="609599" y="609600"/>
            <a:ext cx="6347713"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Applications Areas </a:t>
            </a:r>
            <a:r>
              <a:rPr lang="en-US" sz="2400">
                <a:solidFill>
                  <a:srgbClr val="0C0C0C"/>
                </a:solidFill>
              </a:rPr>
              <a:t>(cont.)</a:t>
            </a:r>
            <a:endParaRPr/>
          </a:p>
        </p:txBody>
      </p:sp>
      <p:sp>
        <p:nvSpPr>
          <p:cNvPr id="979" name="Google Shape;979;p88"/>
          <p:cNvSpPr txBox="1"/>
          <p:nvPr>
            <p:ph idx="1" type="body"/>
          </p:nvPr>
        </p:nvSpPr>
        <p:spPr>
          <a:xfrm>
            <a:off x="609599" y="2160590"/>
            <a:ext cx="6347714"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Scheduling</a:t>
            </a:r>
            <a:endParaRPr/>
          </a:p>
          <a:p>
            <a:pPr indent="-342900" lvl="0" marL="342900" rtl="0" algn="l">
              <a:spcBef>
                <a:spcPts val="1000"/>
              </a:spcBef>
              <a:spcAft>
                <a:spcPts val="0"/>
              </a:spcAft>
              <a:buSzPts val="1440"/>
              <a:buChar char="►"/>
            </a:pPr>
            <a:r>
              <a:rPr lang="en-US"/>
              <a:t>Portfolio management</a:t>
            </a:r>
            <a:endParaRPr/>
          </a:p>
          <a:p>
            <a:pPr indent="-342900" lvl="0" marL="342900" rtl="0" algn="l">
              <a:spcBef>
                <a:spcPts val="1000"/>
              </a:spcBef>
              <a:spcAft>
                <a:spcPts val="0"/>
              </a:spcAft>
              <a:buSzPts val="1440"/>
              <a:buChar char="►"/>
            </a:pPr>
            <a:r>
              <a:rPr lang="en-US"/>
              <a:t>Inventory analysis</a:t>
            </a:r>
            <a:endParaRPr/>
          </a:p>
          <a:p>
            <a:pPr indent="-342900" lvl="0" marL="342900" rtl="0" algn="l">
              <a:spcBef>
                <a:spcPts val="1000"/>
              </a:spcBef>
              <a:spcAft>
                <a:spcPts val="0"/>
              </a:spcAft>
              <a:buSzPts val="1440"/>
              <a:buChar char="►"/>
            </a:pPr>
            <a:r>
              <a:rPr lang="en-US"/>
              <a:t>Forecasting</a:t>
            </a:r>
            <a:endParaRPr/>
          </a:p>
          <a:p>
            <a:pPr indent="-342900" lvl="0" marL="342900" rtl="0" algn="l">
              <a:spcBef>
                <a:spcPts val="1000"/>
              </a:spcBef>
              <a:spcAft>
                <a:spcPts val="0"/>
              </a:spcAft>
              <a:buSzPts val="1440"/>
              <a:buChar char="►"/>
            </a:pPr>
            <a:r>
              <a:rPr lang="en-US"/>
              <a:t>Sales analysis</a:t>
            </a:r>
            <a:endParaRPr/>
          </a:p>
          <a:p>
            <a:pPr indent="-342900" lvl="0" marL="342900" rtl="0" algn="l">
              <a:spcBef>
                <a:spcPts val="1000"/>
              </a:spcBef>
              <a:spcAft>
                <a:spcPts val="0"/>
              </a:spcAft>
              <a:buSzPts val="1440"/>
              <a:buChar char="►"/>
            </a:pPr>
            <a:r>
              <a:rPr lang="en-US"/>
              <a:t>Auctioning</a:t>
            </a:r>
            <a:endParaRPr/>
          </a:p>
          <a:p>
            <a:pPr indent="-342900" lvl="0" marL="342900" rtl="0" algn="l">
              <a:spcBef>
                <a:spcPts val="1000"/>
              </a:spcBef>
              <a:spcAft>
                <a:spcPts val="0"/>
              </a:spcAft>
              <a:buSzPts val="1440"/>
              <a:buChar char="►"/>
            </a:pPr>
            <a:r>
              <a:rPr lang="en-US"/>
              <a:t>Risk analysis</a:t>
            </a:r>
            <a:endParaRPr/>
          </a:p>
        </p:txBody>
      </p:sp>
      <p:sp>
        <p:nvSpPr>
          <p:cNvPr id="980" name="Google Shape;980;p88"/>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89"/>
          <p:cNvSpPr txBox="1"/>
          <p:nvPr>
            <p:ph type="title"/>
          </p:nvPr>
        </p:nvSpPr>
        <p:spPr>
          <a:xfrm>
            <a:off x="684213" y="0"/>
            <a:ext cx="7772400" cy="83661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Examples</a:t>
            </a:r>
            <a:endParaRPr/>
          </a:p>
        </p:txBody>
      </p:sp>
      <p:sp>
        <p:nvSpPr>
          <p:cNvPr id="986" name="Google Shape;986;p89"/>
          <p:cNvSpPr txBox="1"/>
          <p:nvPr>
            <p:ph idx="1" type="body"/>
          </p:nvPr>
        </p:nvSpPr>
        <p:spPr>
          <a:xfrm>
            <a:off x="395288" y="765175"/>
            <a:ext cx="8404225" cy="5832475"/>
          </a:xfrm>
          <a:prstGeom prst="rect">
            <a:avLst/>
          </a:prstGeom>
          <a:noFill/>
          <a:ln>
            <a:noFill/>
          </a:ln>
        </p:spPr>
        <p:txBody>
          <a:bodyPr anchorCtr="0" anchor="t" bIns="45700" lIns="91425" spcFirstLastPara="1" rIns="91425" wrap="square" tIns="45700">
            <a:normAutofit fontScale="92500" lnSpcReduction="10000"/>
          </a:bodyPr>
          <a:lstStyle/>
          <a:p>
            <a:pPr indent="-112776" lvl="0" marL="91440" rtl="0" algn="l">
              <a:spcBef>
                <a:spcPts val="0"/>
              </a:spcBef>
              <a:spcAft>
                <a:spcPts val="0"/>
              </a:spcAft>
              <a:buSzPct val="80000"/>
              <a:buChar char="►"/>
            </a:pPr>
            <a:r>
              <a:rPr lang="en-US" sz="2400"/>
              <a:t>British Telecom used OR to schedule workforce for more than 40,000filed engineers.  The system was saving $</a:t>
            </a:r>
            <a:r>
              <a:rPr lang="en-US" sz="2400">
                <a:solidFill>
                  <a:srgbClr val="FF3300"/>
                </a:solidFill>
              </a:rPr>
              <a:t>150</a:t>
            </a:r>
            <a:r>
              <a:rPr lang="en-US" sz="2400"/>
              <a:t> million a year from 1997~ 2000.  The workforce is projected to save </a:t>
            </a:r>
            <a:r>
              <a:rPr lang="en-US" sz="2400">
                <a:solidFill>
                  <a:srgbClr val="FF3300"/>
                </a:solidFill>
              </a:rPr>
              <a:t>$250</a:t>
            </a:r>
            <a:r>
              <a:rPr lang="en-US" sz="2400"/>
              <a:t> million.</a:t>
            </a:r>
            <a:endParaRPr/>
          </a:p>
          <a:p>
            <a:pPr indent="0" lvl="0" marL="91440" rtl="0" algn="l">
              <a:spcBef>
                <a:spcPts val="1000"/>
              </a:spcBef>
              <a:spcAft>
                <a:spcPts val="0"/>
              </a:spcAft>
              <a:buSzPct val="80000"/>
              <a:buNone/>
            </a:pPr>
            <a:r>
              <a:t/>
            </a:r>
            <a:endParaRPr sz="2400"/>
          </a:p>
          <a:p>
            <a:pPr indent="-112776" lvl="0" marL="91440" rtl="0" algn="l">
              <a:spcBef>
                <a:spcPts val="1000"/>
              </a:spcBef>
              <a:spcAft>
                <a:spcPts val="0"/>
              </a:spcAft>
              <a:buSzPct val="80000"/>
              <a:buChar char="►"/>
            </a:pPr>
            <a:r>
              <a:rPr lang="en-US" sz="2400"/>
              <a:t>Sears Uses OR to create a Vehicle Routing and Scheduling System which to run its delivery and home service fleet more efficiently -- </a:t>
            </a:r>
            <a:r>
              <a:rPr lang="en-US" sz="2400">
                <a:solidFill>
                  <a:srgbClr val="FF3300"/>
                </a:solidFill>
              </a:rPr>
              <a:t>$42 million</a:t>
            </a:r>
            <a:r>
              <a:rPr lang="en-US" sz="2400"/>
              <a:t> in annual savings</a:t>
            </a:r>
            <a:endParaRPr/>
          </a:p>
          <a:p>
            <a:pPr indent="0" lvl="0" marL="91440" rtl="0" algn="l">
              <a:spcBef>
                <a:spcPts val="1000"/>
              </a:spcBef>
              <a:spcAft>
                <a:spcPts val="0"/>
              </a:spcAft>
              <a:buSzPct val="80000"/>
              <a:buNone/>
            </a:pPr>
            <a:r>
              <a:t/>
            </a:r>
            <a:endParaRPr sz="2400">
              <a:solidFill>
                <a:srgbClr val="FF3300"/>
              </a:solidFill>
            </a:endParaRPr>
          </a:p>
          <a:p>
            <a:pPr indent="-112776" lvl="0" marL="91440" rtl="0" algn="l">
              <a:spcBef>
                <a:spcPts val="1000"/>
              </a:spcBef>
              <a:spcAft>
                <a:spcPts val="0"/>
              </a:spcAft>
              <a:buSzPct val="80000"/>
              <a:buChar char="►"/>
            </a:pPr>
            <a:r>
              <a:rPr lang="en-US" sz="2400"/>
              <a:t>UPS use O.R. to redesign its overnight delivery network, </a:t>
            </a:r>
            <a:r>
              <a:rPr lang="en-US" sz="2400">
                <a:solidFill>
                  <a:srgbClr val="FF3300"/>
                </a:solidFill>
              </a:rPr>
              <a:t>$87 million</a:t>
            </a:r>
            <a:r>
              <a:rPr lang="en-US" sz="2400"/>
              <a:t> in savings obtained from 2000 ~ 2002; Another </a:t>
            </a:r>
            <a:r>
              <a:rPr lang="en-US" sz="2400">
                <a:solidFill>
                  <a:srgbClr val="FF3300"/>
                </a:solidFill>
              </a:rPr>
              <a:t>$189 million</a:t>
            </a:r>
            <a:r>
              <a:rPr lang="en-US" sz="2400"/>
              <a:t> anticipated over the following decade.</a:t>
            </a:r>
            <a:endParaRPr/>
          </a:p>
          <a:p>
            <a:pPr indent="0" lvl="0" marL="91440" rtl="0" algn="l">
              <a:spcBef>
                <a:spcPts val="1000"/>
              </a:spcBef>
              <a:spcAft>
                <a:spcPts val="0"/>
              </a:spcAft>
              <a:buSzPct val="80000"/>
              <a:buNone/>
            </a:pPr>
            <a:r>
              <a:t/>
            </a:r>
            <a:endParaRPr sz="2400"/>
          </a:p>
          <a:p>
            <a:pPr indent="-112776" lvl="0" marL="91440" rtl="0" algn="l">
              <a:spcBef>
                <a:spcPts val="1000"/>
              </a:spcBef>
              <a:spcAft>
                <a:spcPts val="0"/>
              </a:spcAft>
              <a:buSzPct val="80000"/>
              <a:buChar char="►"/>
            </a:pPr>
            <a:r>
              <a:rPr lang="en-US" sz="2400"/>
              <a:t>USPS uses OR to schedule the equipment and workforce in its mail processing and distribution centers.  Estimated saving in </a:t>
            </a:r>
            <a:r>
              <a:rPr lang="en-US" sz="2400">
                <a:solidFill>
                  <a:srgbClr val="FF3300"/>
                </a:solidFill>
              </a:rPr>
              <a:t>$500 millions</a:t>
            </a:r>
            <a:r>
              <a:rPr lang="en-US" sz="2400"/>
              <a:t> can be achieve. </a:t>
            </a:r>
            <a:endParaRPr/>
          </a:p>
        </p:txBody>
      </p:sp>
      <p:sp>
        <p:nvSpPr>
          <p:cNvPr id="987" name="Google Shape;987;p89"/>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9"/>
          <p:cNvSpPr txBox="1"/>
          <p:nvPr>
            <p:ph type="title"/>
          </p:nvPr>
        </p:nvSpPr>
        <p:spPr>
          <a:xfrm>
            <a:off x="685800" y="228600"/>
            <a:ext cx="7772400" cy="1143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Terminology</a:t>
            </a:r>
            <a:endParaRPr/>
          </a:p>
        </p:txBody>
      </p:sp>
      <p:sp>
        <p:nvSpPr>
          <p:cNvPr id="212" name="Google Shape;212;p9"/>
          <p:cNvSpPr txBox="1"/>
          <p:nvPr>
            <p:ph idx="1" type="body"/>
          </p:nvPr>
        </p:nvSpPr>
        <p:spPr>
          <a:xfrm>
            <a:off x="395536" y="1639453"/>
            <a:ext cx="8686800" cy="48006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920"/>
              <a:buChar char="►"/>
            </a:pPr>
            <a:r>
              <a:rPr lang="en-US" sz="2400"/>
              <a:t>The British/Europeans refer to “</a:t>
            </a:r>
            <a:r>
              <a:rPr b="1" lang="en-US" sz="2400">
                <a:solidFill>
                  <a:srgbClr val="FFCC00"/>
                </a:solidFill>
              </a:rPr>
              <a:t>Operational Research</a:t>
            </a:r>
            <a:r>
              <a:rPr lang="en-US" sz="2400"/>
              <a:t>", the Americans to “</a:t>
            </a:r>
            <a:r>
              <a:rPr b="1" lang="en-US" sz="2400">
                <a:solidFill>
                  <a:srgbClr val="FFCC00"/>
                </a:solidFill>
              </a:rPr>
              <a:t>Operations Research</a:t>
            </a:r>
            <a:r>
              <a:rPr lang="en-US" sz="2400"/>
              <a:t>" - but both are often shortened to just "OR".</a:t>
            </a:r>
            <a:endParaRPr sz="2400"/>
          </a:p>
          <a:p>
            <a:pPr indent="-220980" lvl="0" marL="342900" rtl="0" algn="l">
              <a:spcBef>
                <a:spcPts val="1000"/>
              </a:spcBef>
              <a:spcAft>
                <a:spcPts val="0"/>
              </a:spcAft>
              <a:buSzPts val="1920"/>
              <a:buNone/>
            </a:pPr>
            <a:r>
              <a:t/>
            </a:r>
            <a:endParaRPr sz="2400"/>
          </a:p>
          <a:p>
            <a:pPr indent="-342900" lvl="0" marL="342900" rtl="0" algn="l">
              <a:spcBef>
                <a:spcPts val="1000"/>
              </a:spcBef>
              <a:spcAft>
                <a:spcPts val="0"/>
              </a:spcAft>
              <a:buSzPts val="1920"/>
              <a:buChar char="►"/>
            </a:pPr>
            <a:r>
              <a:rPr lang="en-US" sz="2400"/>
              <a:t>Another term used for this field is “</a:t>
            </a:r>
            <a:r>
              <a:rPr b="1" lang="en-US" sz="2400">
                <a:solidFill>
                  <a:srgbClr val="FFCC00"/>
                </a:solidFill>
              </a:rPr>
              <a:t>Management Science</a:t>
            </a:r>
            <a:r>
              <a:rPr lang="en-US" sz="2400"/>
              <a:t>" ("MS"). In U.S. OR and MS are combined together to form "OR/MS" or "ORMS". </a:t>
            </a:r>
            <a:endParaRPr sz="2400"/>
          </a:p>
          <a:p>
            <a:pPr indent="-220980" lvl="0" marL="342900" rtl="0" algn="l">
              <a:spcBef>
                <a:spcPts val="1000"/>
              </a:spcBef>
              <a:spcAft>
                <a:spcPts val="0"/>
              </a:spcAft>
              <a:buSzPts val="1920"/>
              <a:buNone/>
            </a:pPr>
            <a:r>
              <a:t/>
            </a:r>
            <a:endParaRPr sz="2400"/>
          </a:p>
          <a:p>
            <a:pPr indent="-342900" lvl="0" marL="342900" rtl="0" algn="l">
              <a:spcBef>
                <a:spcPts val="1000"/>
              </a:spcBef>
              <a:spcAft>
                <a:spcPts val="0"/>
              </a:spcAft>
              <a:buSzPts val="1920"/>
              <a:buChar char="►"/>
            </a:pPr>
            <a:r>
              <a:rPr lang="en-US" sz="2400"/>
              <a:t>Yet other terms sometimes used are “</a:t>
            </a:r>
            <a:r>
              <a:rPr b="1" lang="en-US" sz="2400">
                <a:solidFill>
                  <a:srgbClr val="FFCC00"/>
                </a:solidFill>
              </a:rPr>
              <a:t>Industrial Engineering</a:t>
            </a:r>
            <a:r>
              <a:rPr lang="en-US" sz="2400"/>
              <a:t>" ("IE") and “</a:t>
            </a:r>
            <a:r>
              <a:rPr b="1" lang="en-US" sz="2400">
                <a:solidFill>
                  <a:srgbClr val="FFCC00"/>
                </a:solidFill>
              </a:rPr>
              <a:t>Decision Science</a:t>
            </a:r>
            <a:r>
              <a:rPr lang="en-US" sz="2400"/>
              <a:t>" ("DS").</a:t>
            </a:r>
            <a:endParaRPr/>
          </a:p>
        </p:txBody>
      </p:sp>
      <p:sp>
        <p:nvSpPr>
          <p:cNvPr id="213" name="Google Shape;213;p9"/>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0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90"/>
          <p:cNvSpPr txBox="1"/>
          <p:nvPr>
            <p:ph type="title"/>
          </p:nvPr>
        </p:nvSpPr>
        <p:spPr>
          <a:xfrm>
            <a:off x="514350" y="0"/>
            <a:ext cx="7772400" cy="1143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C0C0C"/>
              </a:buClr>
              <a:buSzPts val="3600"/>
              <a:buFont typeface="Trebuchet MS"/>
              <a:buNone/>
            </a:pPr>
            <a:r>
              <a:rPr lang="en-US" sz="3600">
                <a:solidFill>
                  <a:srgbClr val="0C0C0C"/>
                </a:solidFill>
              </a:rPr>
              <a:t>A Short List of Successful Stories (1)</a:t>
            </a:r>
            <a:endParaRPr/>
          </a:p>
        </p:txBody>
      </p:sp>
      <p:sp>
        <p:nvSpPr>
          <p:cNvPr id="993" name="Google Shape;993;p90"/>
          <p:cNvSpPr txBox="1"/>
          <p:nvPr>
            <p:ph idx="1" type="body"/>
          </p:nvPr>
        </p:nvSpPr>
        <p:spPr>
          <a:xfrm>
            <a:off x="304800" y="1066800"/>
            <a:ext cx="8686800" cy="5410200"/>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SzPts val="1440"/>
              <a:buChar char="►"/>
            </a:pPr>
            <a:r>
              <a:rPr lang="en-US"/>
              <a:t>Air New Zealand</a:t>
            </a:r>
            <a:r>
              <a:rPr lang="en-US" sz="1800"/>
              <a:t>  </a:t>
            </a:r>
            <a:endParaRPr/>
          </a:p>
          <a:p>
            <a:pPr indent="-285750" lvl="1" marL="742950" rtl="0" algn="l">
              <a:lnSpc>
                <a:spcPct val="80000"/>
              </a:lnSpc>
              <a:spcBef>
                <a:spcPts val="1000"/>
              </a:spcBef>
              <a:spcAft>
                <a:spcPts val="0"/>
              </a:spcAft>
              <a:buSzPts val="1440"/>
              <a:buChar char="►"/>
            </a:pPr>
            <a:r>
              <a:rPr lang="en-US" sz="1800" u="sng">
                <a:solidFill>
                  <a:schemeClr val="hlink"/>
                </a:solidFill>
                <a:hlinkClick r:id="rId3"/>
              </a:rPr>
              <a:t>Air New Zealand Masters the Art of Crew Scheduling</a:t>
            </a:r>
            <a:endParaRPr sz="1800"/>
          </a:p>
          <a:p>
            <a:pPr indent="-342900" lvl="0" marL="342900" rtl="0" algn="l">
              <a:lnSpc>
                <a:spcPct val="80000"/>
              </a:lnSpc>
              <a:spcBef>
                <a:spcPts val="1000"/>
              </a:spcBef>
              <a:spcAft>
                <a:spcPts val="0"/>
              </a:spcAft>
              <a:buSzPts val="1440"/>
              <a:buChar char="►"/>
            </a:pPr>
            <a:r>
              <a:rPr lang="en-US"/>
              <a:t>AT&amp;T Network</a:t>
            </a:r>
            <a:endParaRPr/>
          </a:p>
          <a:p>
            <a:pPr indent="-285750" lvl="1" marL="742950" rtl="0" algn="l">
              <a:lnSpc>
                <a:spcPct val="80000"/>
              </a:lnSpc>
              <a:spcBef>
                <a:spcPts val="1000"/>
              </a:spcBef>
              <a:spcAft>
                <a:spcPts val="0"/>
              </a:spcAft>
              <a:buSzPts val="1440"/>
              <a:buChar char="►"/>
            </a:pPr>
            <a:r>
              <a:rPr lang="en-US" sz="1800" u="sng">
                <a:solidFill>
                  <a:schemeClr val="hlink"/>
                </a:solidFill>
                <a:hlinkClick r:id="rId4"/>
              </a:rPr>
              <a:t>Delivering Rapid Restoration Capacity for the AT&amp;T Network</a:t>
            </a:r>
            <a:endParaRPr sz="1800"/>
          </a:p>
          <a:p>
            <a:pPr indent="-342900" lvl="0" marL="342900" rtl="0" algn="l">
              <a:lnSpc>
                <a:spcPct val="80000"/>
              </a:lnSpc>
              <a:spcBef>
                <a:spcPts val="1000"/>
              </a:spcBef>
              <a:spcAft>
                <a:spcPts val="0"/>
              </a:spcAft>
              <a:buSzPts val="1440"/>
              <a:buChar char="►"/>
            </a:pPr>
            <a:r>
              <a:rPr lang="en-US"/>
              <a:t>Bank Hapoalim</a:t>
            </a:r>
            <a:r>
              <a:rPr lang="en-US" sz="1800"/>
              <a:t> </a:t>
            </a:r>
            <a:endParaRPr/>
          </a:p>
          <a:p>
            <a:pPr indent="-285750" lvl="1" marL="742950" rtl="0" algn="l">
              <a:lnSpc>
                <a:spcPct val="80000"/>
              </a:lnSpc>
              <a:spcBef>
                <a:spcPts val="1000"/>
              </a:spcBef>
              <a:spcAft>
                <a:spcPts val="0"/>
              </a:spcAft>
              <a:buSzPts val="1440"/>
              <a:buChar char="►"/>
            </a:pPr>
            <a:r>
              <a:rPr lang="en-US" sz="1800" u="sng">
                <a:solidFill>
                  <a:schemeClr val="hlink"/>
                </a:solidFill>
                <a:hlinkClick r:id="rId5"/>
              </a:rPr>
              <a:t>Bank Hapoalim Offers Investment Decision Support for Individual Customers</a:t>
            </a:r>
            <a:endParaRPr sz="1800"/>
          </a:p>
          <a:p>
            <a:pPr indent="-342900" lvl="0" marL="342900" rtl="0" algn="l">
              <a:lnSpc>
                <a:spcPct val="80000"/>
              </a:lnSpc>
              <a:spcBef>
                <a:spcPts val="1000"/>
              </a:spcBef>
              <a:spcAft>
                <a:spcPts val="0"/>
              </a:spcAft>
              <a:buSzPts val="1440"/>
              <a:buChar char="►"/>
            </a:pPr>
            <a:r>
              <a:rPr lang="en-US"/>
              <a:t>British Telecommunications </a:t>
            </a:r>
            <a:endParaRPr/>
          </a:p>
          <a:p>
            <a:pPr indent="-285750" lvl="1" marL="742950" rtl="0" algn="l">
              <a:lnSpc>
                <a:spcPct val="80000"/>
              </a:lnSpc>
              <a:spcBef>
                <a:spcPts val="1000"/>
              </a:spcBef>
              <a:spcAft>
                <a:spcPts val="0"/>
              </a:spcAft>
              <a:buSzPts val="1440"/>
              <a:buChar char="►"/>
            </a:pPr>
            <a:r>
              <a:rPr lang="en-US" sz="1800" u="sng">
                <a:solidFill>
                  <a:schemeClr val="hlink"/>
                </a:solidFill>
                <a:hlinkClick r:id="rId6"/>
              </a:rPr>
              <a:t>Dynamic Workforce Scheduling for British Telecommunications</a:t>
            </a:r>
            <a:endParaRPr sz="1800"/>
          </a:p>
          <a:p>
            <a:pPr indent="-342900" lvl="0" marL="342900" rtl="0" algn="l">
              <a:lnSpc>
                <a:spcPct val="80000"/>
              </a:lnSpc>
              <a:spcBef>
                <a:spcPts val="1000"/>
              </a:spcBef>
              <a:spcAft>
                <a:spcPts val="0"/>
              </a:spcAft>
              <a:buSzPts val="1440"/>
              <a:buChar char="►"/>
            </a:pPr>
            <a:r>
              <a:rPr lang="en-US"/>
              <a:t>Canadian Pacific Railway</a:t>
            </a:r>
            <a:r>
              <a:rPr lang="en-US" sz="1800"/>
              <a:t> </a:t>
            </a:r>
            <a:endParaRPr/>
          </a:p>
          <a:p>
            <a:pPr indent="-285750" lvl="1" marL="742950" rtl="0" algn="l">
              <a:lnSpc>
                <a:spcPct val="80000"/>
              </a:lnSpc>
              <a:spcBef>
                <a:spcPts val="1000"/>
              </a:spcBef>
              <a:spcAft>
                <a:spcPts val="0"/>
              </a:spcAft>
              <a:buSzPts val="1440"/>
              <a:buChar char="►"/>
            </a:pPr>
            <a:r>
              <a:rPr lang="en-US" sz="1800" u="sng">
                <a:solidFill>
                  <a:schemeClr val="hlink"/>
                </a:solidFill>
                <a:hlinkClick r:id="rId7"/>
              </a:rPr>
              <a:t>Perfecting the Scheduled Railroad at Canadian Pacific Railway</a:t>
            </a:r>
            <a:endParaRPr sz="1800"/>
          </a:p>
          <a:p>
            <a:pPr indent="-342900" lvl="0" marL="342900" rtl="0" algn="l">
              <a:lnSpc>
                <a:spcPct val="80000"/>
              </a:lnSpc>
              <a:spcBef>
                <a:spcPts val="1000"/>
              </a:spcBef>
              <a:spcAft>
                <a:spcPts val="0"/>
              </a:spcAft>
              <a:buSzPts val="1440"/>
              <a:buChar char="►"/>
            </a:pPr>
            <a:r>
              <a:rPr lang="en-US"/>
              <a:t>Continental Airlines </a:t>
            </a:r>
            <a:endParaRPr/>
          </a:p>
          <a:p>
            <a:pPr indent="-285750" lvl="1" marL="742950" rtl="0" algn="l">
              <a:lnSpc>
                <a:spcPct val="80000"/>
              </a:lnSpc>
              <a:spcBef>
                <a:spcPts val="1000"/>
              </a:spcBef>
              <a:spcAft>
                <a:spcPts val="0"/>
              </a:spcAft>
              <a:buSzPts val="1440"/>
              <a:buChar char="►"/>
            </a:pPr>
            <a:r>
              <a:rPr lang="en-US" sz="1800" u="sng">
                <a:solidFill>
                  <a:schemeClr val="hlink"/>
                </a:solidFill>
                <a:hlinkClick r:id="rId8"/>
              </a:rPr>
              <a:t>Faster Crew Recovery at Continental Airlines</a:t>
            </a:r>
            <a:endParaRPr sz="1800"/>
          </a:p>
          <a:p>
            <a:pPr indent="-342900" lvl="0" marL="342900" rtl="0" algn="l">
              <a:lnSpc>
                <a:spcPct val="80000"/>
              </a:lnSpc>
              <a:spcBef>
                <a:spcPts val="1000"/>
              </a:spcBef>
              <a:spcAft>
                <a:spcPts val="0"/>
              </a:spcAft>
              <a:buSzPts val="1440"/>
              <a:buChar char="►"/>
            </a:pPr>
            <a:r>
              <a:rPr lang="en-US"/>
              <a:t>FAA</a:t>
            </a:r>
            <a:endParaRPr/>
          </a:p>
          <a:p>
            <a:pPr indent="-285750" lvl="1" marL="742950" rtl="0" algn="l">
              <a:lnSpc>
                <a:spcPct val="80000"/>
              </a:lnSpc>
              <a:spcBef>
                <a:spcPts val="1000"/>
              </a:spcBef>
              <a:spcAft>
                <a:spcPts val="0"/>
              </a:spcAft>
              <a:buSzPts val="1440"/>
              <a:buChar char="►"/>
            </a:pPr>
            <a:r>
              <a:rPr lang="en-US" sz="1800" u="sng">
                <a:solidFill>
                  <a:schemeClr val="hlink"/>
                </a:solidFill>
                <a:hlinkClick r:id="rId9"/>
              </a:rPr>
              <a:t>Collaborative Decision Making Improves the FAA Ground-Delay Program</a:t>
            </a:r>
            <a:endParaRPr sz="1800"/>
          </a:p>
        </p:txBody>
      </p:sp>
      <p:sp>
        <p:nvSpPr>
          <p:cNvPr id="994" name="Google Shape;994;p90"/>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91"/>
          <p:cNvSpPr txBox="1"/>
          <p:nvPr>
            <p:ph type="title"/>
          </p:nvPr>
        </p:nvSpPr>
        <p:spPr>
          <a:xfrm>
            <a:off x="457200" y="0"/>
            <a:ext cx="8229600" cy="1143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C0C0C"/>
              </a:buClr>
              <a:buSzPts val="3600"/>
              <a:buFont typeface="Trebuchet MS"/>
              <a:buNone/>
            </a:pPr>
            <a:r>
              <a:rPr lang="en-US" sz="3600">
                <a:solidFill>
                  <a:srgbClr val="0C0C0C"/>
                </a:solidFill>
              </a:rPr>
              <a:t>A Short List of Successful Stories (2)</a:t>
            </a:r>
            <a:endParaRPr/>
          </a:p>
        </p:txBody>
      </p:sp>
      <p:sp>
        <p:nvSpPr>
          <p:cNvPr id="1000" name="Google Shape;1000;p91"/>
          <p:cNvSpPr txBox="1"/>
          <p:nvPr>
            <p:ph idx="1" type="body"/>
          </p:nvPr>
        </p:nvSpPr>
        <p:spPr>
          <a:xfrm>
            <a:off x="457200" y="1219200"/>
            <a:ext cx="8229600" cy="5029200"/>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SzPts val="1440"/>
              <a:buChar char="►"/>
            </a:pPr>
            <a:r>
              <a:rPr lang="en-US"/>
              <a:t>Ford Motor Company</a:t>
            </a:r>
            <a:endParaRPr/>
          </a:p>
          <a:p>
            <a:pPr indent="-285750" lvl="1" marL="742950" rtl="0" algn="l">
              <a:lnSpc>
                <a:spcPct val="80000"/>
              </a:lnSpc>
              <a:spcBef>
                <a:spcPts val="1000"/>
              </a:spcBef>
              <a:spcAft>
                <a:spcPts val="0"/>
              </a:spcAft>
              <a:buSzPts val="1440"/>
              <a:buChar char="►"/>
            </a:pPr>
            <a:r>
              <a:rPr lang="en-US" sz="1800" u="sng">
                <a:solidFill>
                  <a:schemeClr val="hlink"/>
                </a:solidFill>
                <a:hlinkClick r:id="rId3"/>
              </a:rPr>
              <a:t>Optimizing Prototype Vehicle Testing at Ford Motor Company</a:t>
            </a:r>
            <a:endParaRPr sz="1800"/>
          </a:p>
          <a:p>
            <a:pPr indent="-342900" lvl="0" marL="342900" rtl="0" algn="l">
              <a:lnSpc>
                <a:spcPct val="80000"/>
              </a:lnSpc>
              <a:spcBef>
                <a:spcPts val="1000"/>
              </a:spcBef>
              <a:spcAft>
                <a:spcPts val="0"/>
              </a:spcAft>
              <a:buSzPts val="1440"/>
              <a:buChar char="►"/>
            </a:pPr>
            <a:r>
              <a:rPr lang="en-US"/>
              <a:t>General Motors</a:t>
            </a:r>
            <a:endParaRPr/>
          </a:p>
          <a:p>
            <a:pPr indent="-285750" lvl="1" marL="742950" rtl="0" algn="l">
              <a:lnSpc>
                <a:spcPct val="80000"/>
              </a:lnSpc>
              <a:spcBef>
                <a:spcPts val="1000"/>
              </a:spcBef>
              <a:spcAft>
                <a:spcPts val="0"/>
              </a:spcAft>
              <a:buSzPts val="1440"/>
              <a:buChar char="►"/>
            </a:pPr>
            <a:r>
              <a:rPr lang="en-US" sz="1800" u="sng">
                <a:solidFill>
                  <a:schemeClr val="hlink"/>
                </a:solidFill>
                <a:hlinkClick r:id="rId4"/>
              </a:rPr>
              <a:t>Creating a New Business Model for OnStar at General Motors</a:t>
            </a:r>
            <a:endParaRPr sz="1800"/>
          </a:p>
          <a:p>
            <a:pPr indent="-342900" lvl="0" marL="342900" rtl="0" algn="l">
              <a:lnSpc>
                <a:spcPct val="80000"/>
              </a:lnSpc>
              <a:spcBef>
                <a:spcPts val="1000"/>
              </a:spcBef>
              <a:spcAft>
                <a:spcPts val="0"/>
              </a:spcAft>
              <a:buSzPts val="1440"/>
              <a:buChar char="►"/>
            </a:pPr>
            <a:r>
              <a:rPr lang="en-US"/>
              <a:t>IBM Microelectronics</a:t>
            </a:r>
            <a:endParaRPr/>
          </a:p>
          <a:p>
            <a:pPr indent="-285750" lvl="1" marL="742950" rtl="0" algn="l">
              <a:lnSpc>
                <a:spcPct val="80000"/>
              </a:lnSpc>
              <a:spcBef>
                <a:spcPts val="1000"/>
              </a:spcBef>
              <a:spcAft>
                <a:spcPts val="0"/>
              </a:spcAft>
              <a:buSzPts val="1440"/>
              <a:buChar char="►"/>
            </a:pPr>
            <a:r>
              <a:rPr lang="en-US" sz="1800" u="sng">
                <a:solidFill>
                  <a:schemeClr val="hlink"/>
                </a:solidFill>
                <a:hlinkClick r:id="rId5"/>
              </a:rPr>
              <a:t>Matching Assets to Supply Chain Demand at IBM Microelectronics</a:t>
            </a:r>
            <a:endParaRPr sz="1800"/>
          </a:p>
          <a:p>
            <a:pPr indent="-342900" lvl="0" marL="342900" rtl="0" algn="l">
              <a:lnSpc>
                <a:spcPct val="80000"/>
              </a:lnSpc>
              <a:spcBef>
                <a:spcPts val="1000"/>
              </a:spcBef>
              <a:spcAft>
                <a:spcPts val="0"/>
              </a:spcAft>
              <a:buSzPts val="1440"/>
              <a:buChar char="►"/>
            </a:pPr>
            <a:r>
              <a:rPr lang="en-US"/>
              <a:t>IBM Personal Systems Group</a:t>
            </a:r>
            <a:endParaRPr/>
          </a:p>
          <a:p>
            <a:pPr indent="-285750" lvl="1" marL="742950" rtl="0" algn="l">
              <a:lnSpc>
                <a:spcPct val="80000"/>
              </a:lnSpc>
              <a:spcBef>
                <a:spcPts val="1000"/>
              </a:spcBef>
              <a:spcAft>
                <a:spcPts val="0"/>
              </a:spcAft>
              <a:buSzPts val="1440"/>
              <a:buChar char="►"/>
            </a:pPr>
            <a:r>
              <a:rPr lang="en-US" sz="1800" u="sng">
                <a:solidFill>
                  <a:schemeClr val="hlink"/>
                </a:solidFill>
                <a:hlinkClick r:id="rId6"/>
              </a:rPr>
              <a:t>Extending Enterprise Supply Chain Management at IBM Personal Systems Group</a:t>
            </a:r>
            <a:endParaRPr sz="1800"/>
          </a:p>
          <a:p>
            <a:pPr indent="-342900" lvl="0" marL="342900" rtl="0" algn="l">
              <a:lnSpc>
                <a:spcPct val="80000"/>
              </a:lnSpc>
              <a:spcBef>
                <a:spcPts val="1000"/>
              </a:spcBef>
              <a:spcAft>
                <a:spcPts val="0"/>
              </a:spcAft>
              <a:buSzPts val="1440"/>
              <a:buChar char="►"/>
            </a:pPr>
            <a:r>
              <a:rPr lang="en-US"/>
              <a:t>Jan de Wit Company</a:t>
            </a:r>
            <a:endParaRPr/>
          </a:p>
          <a:p>
            <a:pPr indent="-285750" lvl="1" marL="742950" rtl="0" algn="l">
              <a:lnSpc>
                <a:spcPct val="80000"/>
              </a:lnSpc>
              <a:spcBef>
                <a:spcPts val="1000"/>
              </a:spcBef>
              <a:spcAft>
                <a:spcPts val="0"/>
              </a:spcAft>
              <a:buSzPts val="1440"/>
              <a:buChar char="►"/>
            </a:pPr>
            <a:r>
              <a:rPr lang="en-US" sz="1800" u="sng">
                <a:solidFill>
                  <a:schemeClr val="hlink"/>
                </a:solidFill>
                <a:hlinkClick r:id="rId7"/>
              </a:rPr>
              <a:t>Optimizing Production Planning and Trade at Jan de Wit Company</a:t>
            </a:r>
            <a:endParaRPr sz="1800"/>
          </a:p>
          <a:p>
            <a:pPr indent="-342900" lvl="0" marL="342900" rtl="0" algn="l">
              <a:lnSpc>
                <a:spcPct val="80000"/>
              </a:lnSpc>
              <a:spcBef>
                <a:spcPts val="1000"/>
              </a:spcBef>
              <a:spcAft>
                <a:spcPts val="0"/>
              </a:spcAft>
              <a:buSzPts val="1440"/>
              <a:buChar char="►"/>
            </a:pPr>
            <a:r>
              <a:rPr lang="en-US"/>
              <a:t>Jeppesen Sanderson </a:t>
            </a:r>
            <a:endParaRPr/>
          </a:p>
          <a:p>
            <a:pPr indent="-285750" lvl="1" marL="742950" rtl="0" algn="l">
              <a:lnSpc>
                <a:spcPct val="80000"/>
              </a:lnSpc>
              <a:spcBef>
                <a:spcPts val="1000"/>
              </a:spcBef>
              <a:spcAft>
                <a:spcPts val="0"/>
              </a:spcAft>
              <a:buSzPts val="1440"/>
              <a:buChar char="►"/>
            </a:pPr>
            <a:r>
              <a:rPr lang="en-US" sz="1800" u="sng">
                <a:solidFill>
                  <a:schemeClr val="hlink"/>
                </a:solidFill>
                <a:hlinkClick r:id="rId8"/>
              </a:rPr>
              <a:t>Improving Performance and Flexibility at Jeppesen Sanderson</a:t>
            </a:r>
            <a:endParaRPr sz="1800"/>
          </a:p>
        </p:txBody>
      </p:sp>
      <p:sp>
        <p:nvSpPr>
          <p:cNvPr id="1001" name="Google Shape;1001;p91"/>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92"/>
          <p:cNvSpPr txBox="1"/>
          <p:nvPr>
            <p:ph type="title"/>
          </p:nvPr>
        </p:nvSpPr>
        <p:spPr>
          <a:xfrm>
            <a:off x="457200" y="0"/>
            <a:ext cx="8229600" cy="1143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C0C0C"/>
              </a:buClr>
              <a:buSzPts val="3600"/>
              <a:buFont typeface="Trebuchet MS"/>
              <a:buNone/>
            </a:pPr>
            <a:r>
              <a:rPr lang="en-US" sz="3600">
                <a:solidFill>
                  <a:srgbClr val="0C0C0C"/>
                </a:solidFill>
              </a:rPr>
              <a:t>A Short List of Successful Stories (3)</a:t>
            </a:r>
            <a:endParaRPr/>
          </a:p>
        </p:txBody>
      </p:sp>
      <p:sp>
        <p:nvSpPr>
          <p:cNvPr id="1007" name="Google Shape;1007;p92"/>
          <p:cNvSpPr txBox="1"/>
          <p:nvPr>
            <p:ph idx="1" type="body"/>
          </p:nvPr>
        </p:nvSpPr>
        <p:spPr>
          <a:xfrm>
            <a:off x="457200" y="990600"/>
            <a:ext cx="8229600" cy="5715000"/>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SzPts val="1440"/>
              <a:buChar char="►"/>
            </a:pPr>
            <a:r>
              <a:rPr lang="en-US"/>
              <a:t>Mars </a:t>
            </a:r>
            <a:endParaRPr/>
          </a:p>
          <a:p>
            <a:pPr indent="-285750" lvl="1" marL="742950" rtl="0" algn="l">
              <a:lnSpc>
                <a:spcPct val="80000"/>
              </a:lnSpc>
              <a:spcBef>
                <a:spcPts val="1000"/>
              </a:spcBef>
              <a:spcAft>
                <a:spcPts val="0"/>
              </a:spcAft>
              <a:buSzPts val="1440"/>
              <a:buChar char="►"/>
            </a:pPr>
            <a:r>
              <a:rPr lang="en-US" sz="1800" u="sng">
                <a:solidFill>
                  <a:schemeClr val="hlink"/>
                </a:solidFill>
                <a:hlinkClick r:id="rId3"/>
              </a:rPr>
              <a:t>Online Procurement Auctions Benefit Mars and Its Suppliers</a:t>
            </a:r>
            <a:endParaRPr sz="1800"/>
          </a:p>
          <a:p>
            <a:pPr indent="-342900" lvl="0" marL="342900" rtl="0" algn="l">
              <a:lnSpc>
                <a:spcPct val="80000"/>
              </a:lnSpc>
              <a:spcBef>
                <a:spcPts val="1000"/>
              </a:spcBef>
              <a:spcAft>
                <a:spcPts val="0"/>
              </a:spcAft>
              <a:buSzPts val="1440"/>
              <a:buChar char="►"/>
            </a:pPr>
            <a:r>
              <a:rPr lang="en-US"/>
              <a:t>Menlo Worldwide Forwarding </a:t>
            </a:r>
            <a:endParaRPr/>
          </a:p>
          <a:p>
            <a:pPr indent="-285750" lvl="1" marL="742950" rtl="0" algn="l">
              <a:lnSpc>
                <a:spcPct val="80000"/>
              </a:lnSpc>
              <a:spcBef>
                <a:spcPts val="1000"/>
              </a:spcBef>
              <a:spcAft>
                <a:spcPts val="0"/>
              </a:spcAft>
              <a:buSzPts val="1440"/>
              <a:buChar char="►"/>
            </a:pPr>
            <a:r>
              <a:rPr lang="en-US" sz="1800" u="sng">
                <a:solidFill>
                  <a:schemeClr val="hlink"/>
                </a:solidFill>
                <a:hlinkClick r:id="rId4"/>
              </a:rPr>
              <a:t>Turning Network Routing into Advantage for Menlo Forwarding</a:t>
            </a:r>
            <a:endParaRPr sz="1800"/>
          </a:p>
          <a:p>
            <a:pPr indent="-342900" lvl="0" marL="342900" rtl="0" algn="l">
              <a:lnSpc>
                <a:spcPct val="80000"/>
              </a:lnSpc>
              <a:spcBef>
                <a:spcPts val="1000"/>
              </a:spcBef>
              <a:spcAft>
                <a:spcPts val="0"/>
              </a:spcAft>
              <a:buSzPts val="1440"/>
              <a:buChar char="►"/>
            </a:pPr>
            <a:r>
              <a:rPr lang="en-US"/>
              <a:t>Merrill Lynch </a:t>
            </a:r>
            <a:endParaRPr/>
          </a:p>
          <a:p>
            <a:pPr indent="-285750" lvl="1" marL="742950" rtl="0" algn="l">
              <a:lnSpc>
                <a:spcPct val="80000"/>
              </a:lnSpc>
              <a:spcBef>
                <a:spcPts val="1000"/>
              </a:spcBef>
              <a:spcAft>
                <a:spcPts val="0"/>
              </a:spcAft>
              <a:buSzPts val="1440"/>
              <a:buChar char="►"/>
            </a:pPr>
            <a:r>
              <a:rPr lang="en-US" sz="1800" u="sng">
                <a:solidFill>
                  <a:schemeClr val="hlink"/>
                </a:solidFill>
                <a:hlinkClick r:id="rId5"/>
              </a:rPr>
              <a:t>Seizing Marketplace Initiative with Merrill Lynch Integrated Choice</a:t>
            </a:r>
            <a:endParaRPr sz="1800"/>
          </a:p>
          <a:p>
            <a:pPr indent="-342900" lvl="0" marL="342900" rtl="0" algn="l">
              <a:lnSpc>
                <a:spcPct val="80000"/>
              </a:lnSpc>
              <a:spcBef>
                <a:spcPts val="1000"/>
              </a:spcBef>
              <a:spcAft>
                <a:spcPts val="0"/>
              </a:spcAft>
              <a:buSzPts val="1440"/>
              <a:buChar char="►"/>
            </a:pPr>
            <a:r>
              <a:rPr lang="en-US"/>
              <a:t>NBC </a:t>
            </a:r>
            <a:endParaRPr/>
          </a:p>
          <a:p>
            <a:pPr indent="-285750" lvl="1" marL="742950" rtl="0" algn="l">
              <a:lnSpc>
                <a:spcPct val="80000"/>
              </a:lnSpc>
              <a:spcBef>
                <a:spcPts val="1000"/>
              </a:spcBef>
              <a:spcAft>
                <a:spcPts val="0"/>
              </a:spcAft>
              <a:buSzPts val="1440"/>
              <a:buChar char="►"/>
            </a:pPr>
            <a:r>
              <a:rPr lang="en-US" sz="1800" u="sng">
                <a:solidFill>
                  <a:schemeClr val="hlink"/>
                </a:solidFill>
                <a:hlinkClick r:id="rId6"/>
              </a:rPr>
              <a:t>Increasing Advertising Revenues and Productivity at NBC</a:t>
            </a:r>
            <a:endParaRPr sz="1800"/>
          </a:p>
          <a:p>
            <a:pPr indent="-342900" lvl="0" marL="342900" rtl="0" algn="l">
              <a:lnSpc>
                <a:spcPct val="80000"/>
              </a:lnSpc>
              <a:spcBef>
                <a:spcPts val="1000"/>
              </a:spcBef>
              <a:spcAft>
                <a:spcPts val="0"/>
              </a:spcAft>
              <a:buSzPts val="1440"/>
              <a:buChar char="►"/>
            </a:pPr>
            <a:r>
              <a:rPr lang="en-US"/>
              <a:t>PSA Peugeot Citroen</a:t>
            </a:r>
            <a:endParaRPr/>
          </a:p>
          <a:p>
            <a:pPr indent="-285750" lvl="1" marL="742950" rtl="0" algn="l">
              <a:lnSpc>
                <a:spcPct val="80000"/>
              </a:lnSpc>
              <a:spcBef>
                <a:spcPts val="1000"/>
              </a:spcBef>
              <a:spcAft>
                <a:spcPts val="0"/>
              </a:spcAft>
              <a:buSzPts val="1440"/>
              <a:buChar char="►"/>
            </a:pPr>
            <a:r>
              <a:rPr lang="en-US" sz="1800" u="sng">
                <a:solidFill>
                  <a:schemeClr val="hlink"/>
                </a:solidFill>
                <a:hlinkClick r:id="rId7"/>
              </a:rPr>
              <a:t>Speeding Car Body Production at PSA Peugeot Citroen</a:t>
            </a:r>
            <a:endParaRPr sz="1800"/>
          </a:p>
          <a:p>
            <a:pPr indent="-342900" lvl="0" marL="342900" rtl="0" algn="l">
              <a:lnSpc>
                <a:spcPct val="80000"/>
              </a:lnSpc>
              <a:spcBef>
                <a:spcPts val="1000"/>
              </a:spcBef>
              <a:spcAft>
                <a:spcPts val="0"/>
              </a:spcAft>
              <a:buSzPts val="1440"/>
              <a:buChar char="►"/>
            </a:pPr>
            <a:r>
              <a:rPr lang="en-US"/>
              <a:t>Rhenania</a:t>
            </a:r>
            <a:endParaRPr/>
          </a:p>
          <a:p>
            <a:pPr indent="-285750" lvl="1" marL="742950" rtl="0" algn="l">
              <a:lnSpc>
                <a:spcPct val="80000"/>
              </a:lnSpc>
              <a:spcBef>
                <a:spcPts val="1000"/>
              </a:spcBef>
              <a:spcAft>
                <a:spcPts val="0"/>
              </a:spcAft>
              <a:buSzPts val="1440"/>
              <a:buChar char="►"/>
            </a:pPr>
            <a:r>
              <a:rPr lang="en-US" sz="1800" u="sng">
                <a:solidFill>
                  <a:schemeClr val="hlink"/>
                </a:solidFill>
                <a:hlinkClick r:id="rId8"/>
              </a:rPr>
              <a:t>Rhenania Optimizes Its Mail-Order Business with Dynamic Multilevel Modeling</a:t>
            </a:r>
            <a:endParaRPr sz="1800"/>
          </a:p>
          <a:p>
            <a:pPr indent="-342900" lvl="0" marL="342900" rtl="0" algn="l">
              <a:lnSpc>
                <a:spcPct val="80000"/>
              </a:lnSpc>
              <a:spcBef>
                <a:spcPts val="1000"/>
              </a:spcBef>
              <a:spcAft>
                <a:spcPts val="0"/>
              </a:spcAft>
              <a:buSzPts val="1440"/>
              <a:buChar char="►"/>
            </a:pPr>
            <a:r>
              <a:rPr lang="en-US"/>
              <a:t>Samsung </a:t>
            </a:r>
            <a:endParaRPr/>
          </a:p>
          <a:p>
            <a:pPr indent="-285750" lvl="1" marL="742950" rtl="0" algn="l">
              <a:lnSpc>
                <a:spcPct val="80000"/>
              </a:lnSpc>
              <a:spcBef>
                <a:spcPts val="1000"/>
              </a:spcBef>
              <a:spcAft>
                <a:spcPts val="0"/>
              </a:spcAft>
              <a:buSzPts val="1440"/>
              <a:buChar char="►"/>
            </a:pPr>
            <a:r>
              <a:rPr lang="en-US" sz="1800" u="sng">
                <a:solidFill>
                  <a:schemeClr val="hlink"/>
                </a:solidFill>
                <a:hlinkClick r:id="rId9"/>
              </a:rPr>
              <a:t>Samsung Cuts Manufacturing Cycle Time and Inventory to Compete</a:t>
            </a:r>
            <a:endParaRPr sz="1800"/>
          </a:p>
        </p:txBody>
      </p:sp>
      <p:sp>
        <p:nvSpPr>
          <p:cNvPr id="1008" name="Google Shape;1008;p92"/>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93"/>
          <p:cNvSpPr txBox="1"/>
          <p:nvPr>
            <p:ph type="title"/>
          </p:nvPr>
        </p:nvSpPr>
        <p:spPr>
          <a:xfrm>
            <a:off x="228600" y="0"/>
            <a:ext cx="8763000" cy="1143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C0C0C"/>
              </a:buClr>
              <a:buSzPts val="3600"/>
              <a:buFont typeface="Trebuchet MS"/>
              <a:buNone/>
            </a:pPr>
            <a:r>
              <a:rPr lang="en-US" sz="3600">
                <a:solidFill>
                  <a:srgbClr val="0C0C0C"/>
                </a:solidFill>
              </a:rPr>
              <a:t>A</a:t>
            </a:r>
            <a:r>
              <a:rPr lang="en-US" sz="4000">
                <a:solidFill>
                  <a:srgbClr val="0C0C0C"/>
                </a:solidFill>
              </a:rPr>
              <a:t> Short List of Successful Stories (4)</a:t>
            </a:r>
            <a:endParaRPr/>
          </a:p>
        </p:txBody>
      </p:sp>
      <p:sp>
        <p:nvSpPr>
          <p:cNvPr id="1014" name="Google Shape;1014;p93"/>
          <p:cNvSpPr txBox="1"/>
          <p:nvPr>
            <p:ph idx="1" type="body"/>
          </p:nvPr>
        </p:nvSpPr>
        <p:spPr>
          <a:xfrm>
            <a:off x="457200" y="1143000"/>
            <a:ext cx="8229600" cy="5257800"/>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SzPts val="1440"/>
              <a:buChar char="►"/>
            </a:pPr>
            <a:r>
              <a:rPr lang="en-US"/>
              <a:t>Spicer </a:t>
            </a:r>
            <a:endParaRPr/>
          </a:p>
          <a:p>
            <a:pPr indent="-285750" lvl="1" marL="742950" rtl="0" algn="l">
              <a:lnSpc>
                <a:spcPct val="80000"/>
              </a:lnSpc>
              <a:spcBef>
                <a:spcPts val="1000"/>
              </a:spcBef>
              <a:spcAft>
                <a:spcPts val="0"/>
              </a:spcAft>
              <a:buSzPts val="1440"/>
              <a:buChar char="►"/>
            </a:pPr>
            <a:r>
              <a:rPr lang="en-US" sz="1800" u="sng">
                <a:solidFill>
                  <a:schemeClr val="hlink"/>
                </a:solidFill>
                <a:hlinkClick r:id="rId3"/>
              </a:rPr>
              <a:t>Spicer Improves Its Lead-Time and Scheduling Performance</a:t>
            </a:r>
            <a:endParaRPr sz="1800"/>
          </a:p>
          <a:p>
            <a:pPr indent="-342900" lvl="0" marL="342900" rtl="0" algn="l">
              <a:lnSpc>
                <a:spcPct val="80000"/>
              </a:lnSpc>
              <a:spcBef>
                <a:spcPts val="1000"/>
              </a:spcBef>
              <a:spcAft>
                <a:spcPts val="0"/>
              </a:spcAft>
              <a:buSzPts val="1440"/>
              <a:buChar char="►"/>
            </a:pPr>
            <a:r>
              <a:rPr lang="en-US"/>
              <a:t>Syngenta</a:t>
            </a:r>
            <a:endParaRPr/>
          </a:p>
          <a:p>
            <a:pPr indent="-285750" lvl="1" marL="742950" rtl="0" algn="l">
              <a:lnSpc>
                <a:spcPct val="80000"/>
              </a:lnSpc>
              <a:spcBef>
                <a:spcPts val="1000"/>
              </a:spcBef>
              <a:spcAft>
                <a:spcPts val="0"/>
              </a:spcAft>
              <a:buSzPts val="1440"/>
              <a:buChar char="►"/>
            </a:pPr>
            <a:r>
              <a:rPr lang="en-US" sz="1800" u="sng">
                <a:solidFill>
                  <a:schemeClr val="hlink"/>
                </a:solidFill>
                <a:hlinkClick r:id="rId4"/>
              </a:rPr>
              <a:t>Managing the Seed-Corn Supply Chain at Syngenta</a:t>
            </a:r>
            <a:endParaRPr sz="1800"/>
          </a:p>
          <a:p>
            <a:pPr indent="-342900" lvl="0" marL="342900" rtl="0" algn="l">
              <a:lnSpc>
                <a:spcPct val="80000"/>
              </a:lnSpc>
              <a:spcBef>
                <a:spcPts val="1000"/>
              </a:spcBef>
              <a:spcAft>
                <a:spcPts val="0"/>
              </a:spcAft>
              <a:buSzPts val="1440"/>
              <a:buChar char="►"/>
            </a:pPr>
            <a:r>
              <a:rPr lang="en-US"/>
              <a:t>Towers Perrin </a:t>
            </a:r>
            <a:endParaRPr/>
          </a:p>
          <a:p>
            <a:pPr indent="-285750" lvl="1" marL="742950" rtl="0" algn="l">
              <a:lnSpc>
                <a:spcPct val="80000"/>
              </a:lnSpc>
              <a:spcBef>
                <a:spcPts val="1000"/>
              </a:spcBef>
              <a:spcAft>
                <a:spcPts val="0"/>
              </a:spcAft>
              <a:buSzPts val="1440"/>
              <a:buChar char="►"/>
            </a:pPr>
            <a:r>
              <a:rPr lang="en-US" sz="1800" u="sng">
                <a:solidFill>
                  <a:schemeClr val="hlink"/>
                </a:solidFill>
                <a:hlinkClick r:id="rId5"/>
              </a:rPr>
              <a:t>Towers Perrin Improves Investment Decision Making</a:t>
            </a:r>
            <a:endParaRPr sz="1800"/>
          </a:p>
          <a:p>
            <a:pPr indent="-342900" lvl="0" marL="342900" rtl="0" algn="l">
              <a:lnSpc>
                <a:spcPct val="80000"/>
              </a:lnSpc>
              <a:spcBef>
                <a:spcPts val="1000"/>
              </a:spcBef>
              <a:spcAft>
                <a:spcPts val="0"/>
              </a:spcAft>
              <a:buSzPts val="1440"/>
              <a:buChar char="►"/>
            </a:pPr>
            <a:r>
              <a:rPr lang="en-US"/>
              <a:t>U.S. Army</a:t>
            </a:r>
            <a:endParaRPr/>
          </a:p>
          <a:p>
            <a:pPr indent="-285750" lvl="1" marL="742950" rtl="0" algn="l">
              <a:lnSpc>
                <a:spcPct val="80000"/>
              </a:lnSpc>
              <a:spcBef>
                <a:spcPts val="1000"/>
              </a:spcBef>
              <a:spcAft>
                <a:spcPts val="0"/>
              </a:spcAft>
              <a:buSzPts val="1440"/>
              <a:buChar char="►"/>
            </a:pPr>
            <a:r>
              <a:rPr lang="en-US" sz="1800" u="sng">
                <a:solidFill>
                  <a:schemeClr val="hlink"/>
                </a:solidFill>
                <a:hlinkClick r:id="rId6"/>
              </a:rPr>
              <a:t>Reinventing U.S. Army Recruiting</a:t>
            </a:r>
            <a:endParaRPr sz="1800"/>
          </a:p>
          <a:p>
            <a:pPr indent="-342900" lvl="0" marL="342900" rtl="0" algn="l">
              <a:lnSpc>
                <a:spcPct val="80000"/>
              </a:lnSpc>
              <a:spcBef>
                <a:spcPts val="1000"/>
              </a:spcBef>
              <a:spcAft>
                <a:spcPts val="0"/>
              </a:spcAft>
              <a:buSzPts val="1440"/>
              <a:buChar char="►"/>
            </a:pPr>
            <a:r>
              <a:rPr lang="en-US"/>
              <a:t>U.S. Department of Energy </a:t>
            </a:r>
            <a:endParaRPr/>
          </a:p>
          <a:p>
            <a:pPr indent="-285750" lvl="1" marL="742950" rtl="0" algn="l">
              <a:lnSpc>
                <a:spcPct val="80000"/>
              </a:lnSpc>
              <a:spcBef>
                <a:spcPts val="1000"/>
              </a:spcBef>
              <a:spcAft>
                <a:spcPts val="0"/>
              </a:spcAft>
              <a:buSzPts val="1440"/>
              <a:buChar char="►"/>
            </a:pPr>
            <a:r>
              <a:rPr lang="en-US" sz="1800" u="sng">
                <a:solidFill>
                  <a:schemeClr val="hlink"/>
                </a:solidFill>
                <a:hlinkClick r:id="rId7"/>
              </a:rPr>
              <a:t>Handling Nuclear Weapons for the U.S. Department of Energy</a:t>
            </a:r>
            <a:endParaRPr sz="1800"/>
          </a:p>
          <a:p>
            <a:pPr indent="-342900" lvl="0" marL="342900" rtl="0" algn="l">
              <a:lnSpc>
                <a:spcPct val="80000"/>
              </a:lnSpc>
              <a:spcBef>
                <a:spcPts val="1000"/>
              </a:spcBef>
              <a:spcAft>
                <a:spcPts val="0"/>
              </a:spcAft>
              <a:buSzPts val="1440"/>
              <a:buChar char="►"/>
            </a:pPr>
            <a:r>
              <a:rPr lang="en-US"/>
              <a:t>UPS </a:t>
            </a:r>
            <a:endParaRPr/>
          </a:p>
          <a:p>
            <a:pPr indent="-285750" lvl="1" marL="742950" rtl="0" algn="l">
              <a:lnSpc>
                <a:spcPct val="80000"/>
              </a:lnSpc>
              <a:spcBef>
                <a:spcPts val="1000"/>
              </a:spcBef>
              <a:spcAft>
                <a:spcPts val="0"/>
              </a:spcAft>
              <a:buSzPts val="1440"/>
              <a:buChar char="►"/>
            </a:pPr>
            <a:r>
              <a:rPr lang="en-US" sz="1800" u="sng">
                <a:solidFill>
                  <a:schemeClr val="hlink"/>
                </a:solidFill>
                <a:hlinkClick r:id="rId8"/>
              </a:rPr>
              <a:t>More Efficient Planning and Delivery at UPS</a:t>
            </a:r>
            <a:endParaRPr sz="1800"/>
          </a:p>
          <a:p>
            <a:pPr indent="-342900" lvl="0" marL="342900" rtl="0" algn="l">
              <a:lnSpc>
                <a:spcPct val="80000"/>
              </a:lnSpc>
              <a:spcBef>
                <a:spcPts val="1000"/>
              </a:spcBef>
              <a:spcAft>
                <a:spcPts val="0"/>
              </a:spcAft>
              <a:buSzPts val="1440"/>
              <a:buChar char="►"/>
            </a:pPr>
            <a:r>
              <a:rPr lang="en-US"/>
              <a:t>Visteon </a:t>
            </a:r>
            <a:endParaRPr/>
          </a:p>
          <a:p>
            <a:pPr indent="-285750" lvl="1" marL="742950" rtl="0" algn="l">
              <a:lnSpc>
                <a:spcPct val="80000"/>
              </a:lnSpc>
              <a:spcBef>
                <a:spcPts val="1000"/>
              </a:spcBef>
              <a:spcAft>
                <a:spcPts val="0"/>
              </a:spcAft>
              <a:buSzPts val="1440"/>
              <a:buChar char="►"/>
            </a:pPr>
            <a:r>
              <a:rPr lang="en-US" sz="1800" u="sng">
                <a:solidFill>
                  <a:schemeClr val="hlink"/>
                </a:solidFill>
                <a:hlinkClick r:id="rId9"/>
              </a:rPr>
              <a:t>Decision Support Wins Visteon More Production for Less</a:t>
            </a:r>
            <a:endParaRPr sz="1800"/>
          </a:p>
        </p:txBody>
      </p:sp>
      <p:sp>
        <p:nvSpPr>
          <p:cNvPr id="1015" name="Google Shape;1015;p93"/>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94"/>
          <p:cNvSpPr txBox="1"/>
          <p:nvPr>
            <p:ph type="title"/>
          </p:nvPr>
        </p:nvSpPr>
        <p:spPr>
          <a:xfrm>
            <a:off x="609599" y="609600"/>
            <a:ext cx="6347713"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66FF"/>
              </a:buClr>
              <a:buSzPts val="3600"/>
              <a:buFont typeface="Trebuchet MS"/>
              <a:buNone/>
            </a:pPr>
            <a:r>
              <a:rPr lang="en-US">
                <a:solidFill>
                  <a:srgbClr val="0066FF"/>
                </a:solidFill>
              </a:rPr>
              <a:t>Finale</a:t>
            </a:r>
            <a:r>
              <a:rPr lang="en-US">
                <a:solidFill>
                  <a:srgbClr val="0C0C0C"/>
                </a:solidFill>
              </a:rPr>
              <a:t> </a:t>
            </a:r>
            <a:endParaRPr/>
          </a:p>
        </p:txBody>
      </p:sp>
      <p:sp>
        <p:nvSpPr>
          <p:cNvPr id="1021" name="Google Shape;1021;p94"/>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
        <p:nvSpPr>
          <p:cNvPr id="1022" name="Google Shape;1022;p94"/>
          <p:cNvSpPr/>
          <p:nvPr/>
        </p:nvSpPr>
        <p:spPr>
          <a:xfrm>
            <a:off x="609600" y="1485900"/>
            <a:ext cx="8078788" cy="27463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000">
                <a:solidFill>
                  <a:schemeClr val="lt1"/>
                </a:solidFill>
                <a:latin typeface="Bookman Old Style"/>
                <a:ea typeface="Bookman Old Style"/>
                <a:cs typeface="Bookman Old Style"/>
                <a:sym typeface="Bookman Old Style"/>
              </a:rPr>
              <a:t>Please Go to </a:t>
            </a:r>
            <a:endParaRPr/>
          </a:p>
          <a:p>
            <a:pPr indent="0" lvl="0" marL="0" marR="0" rtl="0" algn="ctr">
              <a:spcBef>
                <a:spcPts val="600"/>
              </a:spcBef>
              <a:spcAft>
                <a:spcPts val="0"/>
              </a:spcAft>
              <a:buNone/>
            </a:pPr>
            <a:r>
              <a:rPr lang="en-US" sz="3000">
                <a:solidFill>
                  <a:srgbClr val="FF3300"/>
                </a:solidFill>
                <a:latin typeface="Bookman Old Style"/>
                <a:ea typeface="Bookman Old Style"/>
                <a:cs typeface="Bookman Old Style"/>
                <a:sym typeface="Bookman Old Style"/>
              </a:rPr>
              <a:t>www.scienceofbetter.org</a:t>
            </a:r>
            <a:endParaRPr/>
          </a:p>
          <a:p>
            <a:pPr indent="0" lvl="0" marL="0" marR="0" rtl="0" algn="ctr">
              <a:spcBef>
                <a:spcPts val="600"/>
              </a:spcBef>
              <a:spcAft>
                <a:spcPts val="0"/>
              </a:spcAft>
              <a:buNone/>
            </a:pPr>
            <a:r>
              <a:rPr lang="en-US" sz="3000">
                <a:solidFill>
                  <a:schemeClr val="lt1"/>
                </a:solidFill>
                <a:latin typeface="Bookman Old Style"/>
                <a:ea typeface="Bookman Old Style"/>
                <a:cs typeface="Bookman Old Style"/>
                <a:sym typeface="Bookman Old Style"/>
              </a:rPr>
              <a:t>For details on these successful stories</a:t>
            </a:r>
            <a:endParaRPr/>
          </a:p>
          <a:p>
            <a:pPr indent="0" lvl="0" marL="0" marR="0" rtl="0" algn="ctr">
              <a:spcBef>
                <a:spcPts val="600"/>
              </a:spcBef>
              <a:spcAft>
                <a:spcPts val="0"/>
              </a:spcAft>
              <a:buNone/>
            </a:pPr>
            <a:r>
              <a:t/>
            </a:r>
            <a:endParaRPr sz="3000">
              <a:solidFill>
                <a:schemeClr val="lt1"/>
              </a:solidFill>
              <a:latin typeface="Bookman Old Style"/>
              <a:ea typeface="Bookman Old Style"/>
              <a:cs typeface="Bookman Old Style"/>
              <a:sym typeface="Bookman Old Style"/>
            </a:endParaRPr>
          </a:p>
          <a:p>
            <a:pPr indent="0" lvl="0" marL="0" marR="0" rtl="0" algn="ctr">
              <a:spcBef>
                <a:spcPts val="600"/>
              </a:spcBef>
              <a:spcAft>
                <a:spcPts val="0"/>
              </a:spcAft>
              <a:buNone/>
            </a:pPr>
            <a:r>
              <a:t/>
            </a:r>
            <a:endParaRPr sz="3000">
              <a:solidFill>
                <a:schemeClr val="lt1"/>
              </a:solidFill>
              <a:latin typeface="Bookman Old Style"/>
              <a:ea typeface="Bookman Old Style"/>
              <a:cs typeface="Bookman Old Style"/>
              <a:sym typeface="Bookman Old Style"/>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95"/>
          <p:cNvSpPr txBox="1"/>
          <p:nvPr>
            <p:ph type="title"/>
          </p:nvPr>
        </p:nvSpPr>
        <p:spPr>
          <a:xfrm>
            <a:off x="609599" y="609600"/>
            <a:ext cx="6347713"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Case 1: Continental Airlines Survives 9/11</a:t>
            </a:r>
            <a:endParaRPr/>
          </a:p>
        </p:txBody>
      </p:sp>
      <p:sp>
        <p:nvSpPr>
          <p:cNvPr id="1028" name="Google Shape;1028;p95"/>
          <p:cNvSpPr txBox="1"/>
          <p:nvPr>
            <p:ph idx="1" type="body"/>
          </p:nvPr>
        </p:nvSpPr>
        <p:spPr>
          <a:xfrm>
            <a:off x="685800" y="2535238"/>
            <a:ext cx="7772400" cy="356076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Problem: Long before September 11, 2001, Continental asked what crises plan it could use to plan recovery from potential disasters such as limited and massive weather delays.</a:t>
            </a:r>
            <a:endParaRPr/>
          </a:p>
        </p:txBody>
      </p:sp>
      <p:sp>
        <p:nvSpPr>
          <p:cNvPr id="1029" name="Google Shape;1029;p95"/>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96"/>
          <p:cNvSpPr txBox="1"/>
          <p:nvPr>
            <p:ph type="title"/>
          </p:nvPr>
        </p:nvSpPr>
        <p:spPr>
          <a:xfrm>
            <a:off x="609599" y="609600"/>
            <a:ext cx="6347713"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Continental Airlines </a:t>
            </a:r>
            <a:r>
              <a:rPr lang="en-US" sz="2400">
                <a:solidFill>
                  <a:srgbClr val="0C0C0C"/>
                </a:solidFill>
              </a:rPr>
              <a:t>(con’t)</a:t>
            </a:r>
            <a:endParaRPr/>
          </a:p>
        </p:txBody>
      </p:sp>
      <p:sp>
        <p:nvSpPr>
          <p:cNvPr id="1035" name="Google Shape;1035;p96"/>
          <p:cNvSpPr txBox="1"/>
          <p:nvPr>
            <p:ph idx="1" type="body"/>
          </p:nvPr>
        </p:nvSpPr>
        <p:spPr>
          <a:xfrm>
            <a:off x="609599" y="2160590"/>
            <a:ext cx="6347714"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Strategic Objectives and Requirements are to accommodate:</a:t>
            </a:r>
            <a:endParaRPr/>
          </a:p>
          <a:p>
            <a:pPr indent="-285750" lvl="1" marL="742950" rtl="0" algn="l">
              <a:spcBef>
                <a:spcPts val="1000"/>
              </a:spcBef>
              <a:spcAft>
                <a:spcPts val="0"/>
              </a:spcAft>
              <a:buSzPts val="1280"/>
              <a:buChar char="►"/>
            </a:pPr>
            <a:r>
              <a:rPr lang="en-US"/>
              <a:t>1,400 daily flights</a:t>
            </a:r>
            <a:endParaRPr/>
          </a:p>
          <a:p>
            <a:pPr indent="-285750" lvl="1" marL="742950" rtl="0" algn="l">
              <a:spcBef>
                <a:spcPts val="1000"/>
              </a:spcBef>
              <a:spcAft>
                <a:spcPts val="0"/>
              </a:spcAft>
              <a:buSzPts val="1280"/>
              <a:buChar char="►"/>
            </a:pPr>
            <a:r>
              <a:rPr lang="en-US"/>
              <a:t>5,000 pilots</a:t>
            </a:r>
            <a:endParaRPr/>
          </a:p>
          <a:p>
            <a:pPr indent="-285750" lvl="1" marL="742950" rtl="0" algn="l">
              <a:spcBef>
                <a:spcPts val="1000"/>
              </a:spcBef>
              <a:spcAft>
                <a:spcPts val="0"/>
              </a:spcAft>
              <a:buSzPts val="1280"/>
              <a:buChar char="►"/>
            </a:pPr>
            <a:r>
              <a:rPr lang="en-US"/>
              <a:t>9,000 flight attendants</a:t>
            </a:r>
            <a:endParaRPr/>
          </a:p>
          <a:p>
            <a:pPr indent="-285750" lvl="1" marL="742950" rtl="0" algn="l">
              <a:spcBef>
                <a:spcPts val="1000"/>
              </a:spcBef>
              <a:spcAft>
                <a:spcPts val="0"/>
              </a:spcAft>
              <a:buSzPts val="1280"/>
              <a:buChar char="►"/>
            </a:pPr>
            <a:r>
              <a:rPr lang="en-US"/>
              <a:t>FAA regulations</a:t>
            </a:r>
            <a:endParaRPr/>
          </a:p>
          <a:p>
            <a:pPr indent="-285750" lvl="1" marL="742950" rtl="0" algn="l">
              <a:spcBef>
                <a:spcPts val="1000"/>
              </a:spcBef>
              <a:spcAft>
                <a:spcPts val="0"/>
              </a:spcAft>
              <a:buSzPts val="1280"/>
              <a:buChar char="►"/>
            </a:pPr>
            <a:r>
              <a:rPr lang="en-US"/>
              <a:t>Union contracts</a:t>
            </a:r>
            <a:endParaRPr/>
          </a:p>
        </p:txBody>
      </p:sp>
      <p:sp>
        <p:nvSpPr>
          <p:cNvPr id="1036" name="Google Shape;1036;p96"/>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97"/>
          <p:cNvSpPr txBox="1"/>
          <p:nvPr>
            <p:ph type="title"/>
          </p:nvPr>
        </p:nvSpPr>
        <p:spPr>
          <a:xfrm>
            <a:off x="609599" y="609600"/>
            <a:ext cx="6347713"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Continental Airlines </a:t>
            </a:r>
            <a:r>
              <a:rPr lang="en-US" sz="2400">
                <a:solidFill>
                  <a:srgbClr val="0C0C0C"/>
                </a:solidFill>
              </a:rPr>
              <a:t>(con’t)</a:t>
            </a:r>
            <a:endParaRPr/>
          </a:p>
        </p:txBody>
      </p:sp>
      <p:sp>
        <p:nvSpPr>
          <p:cNvPr id="1042" name="Google Shape;1042;p97"/>
          <p:cNvSpPr txBox="1"/>
          <p:nvPr>
            <p:ph idx="1" type="body"/>
          </p:nvPr>
        </p:nvSpPr>
        <p:spPr>
          <a:xfrm>
            <a:off x="685800" y="2089150"/>
            <a:ext cx="7772400" cy="400685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Model Structure: Working with CALEB Technologies, Continental used an optimization model to generate optimal assignments of pilots &amp; crews. The solution offers a system-wide view of the disrupted flight schedule and all available crew information.</a:t>
            </a:r>
            <a:endParaRPr/>
          </a:p>
        </p:txBody>
      </p:sp>
      <p:sp>
        <p:nvSpPr>
          <p:cNvPr id="1043" name="Google Shape;1043;p97"/>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98"/>
          <p:cNvSpPr txBox="1"/>
          <p:nvPr>
            <p:ph type="title"/>
          </p:nvPr>
        </p:nvSpPr>
        <p:spPr>
          <a:xfrm>
            <a:off x="609599" y="609600"/>
            <a:ext cx="6347713"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Continental Airlines </a:t>
            </a:r>
            <a:r>
              <a:rPr lang="en-US" sz="2400">
                <a:solidFill>
                  <a:srgbClr val="0C0C0C"/>
                </a:solidFill>
              </a:rPr>
              <a:t>(con’t)</a:t>
            </a:r>
            <a:endParaRPr/>
          </a:p>
        </p:txBody>
      </p:sp>
      <p:sp>
        <p:nvSpPr>
          <p:cNvPr id="1049" name="Google Shape;1049;p98"/>
          <p:cNvSpPr txBox="1"/>
          <p:nvPr>
            <p:ph idx="1" type="body"/>
          </p:nvPr>
        </p:nvSpPr>
        <p:spPr>
          <a:xfrm>
            <a:off x="685800" y="2387600"/>
            <a:ext cx="7772400" cy="37084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Project Value: Millions of dollars and thousands of hours saved for the airline and its passengers. After 9/11, Continental was the first airline to resume normal operations.</a:t>
            </a:r>
            <a:endParaRPr/>
          </a:p>
        </p:txBody>
      </p:sp>
      <p:sp>
        <p:nvSpPr>
          <p:cNvPr id="1050" name="Google Shape;1050;p98"/>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99"/>
          <p:cNvSpPr txBox="1"/>
          <p:nvPr>
            <p:ph type="title"/>
          </p:nvPr>
        </p:nvSpPr>
        <p:spPr>
          <a:xfrm>
            <a:off x="609599" y="609600"/>
            <a:ext cx="6347713"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C0C0C"/>
              </a:buClr>
              <a:buSzPts val="3600"/>
              <a:buFont typeface="Trebuchet MS"/>
              <a:buNone/>
            </a:pPr>
            <a:r>
              <a:rPr lang="en-US">
                <a:solidFill>
                  <a:srgbClr val="0C0C0C"/>
                </a:solidFill>
              </a:rPr>
              <a:t>Case 2: Merrill Lynch Integrated Choice</a:t>
            </a:r>
            <a:endParaRPr/>
          </a:p>
        </p:txBody>
      </p:sp>
      <p:sp>
        <p:nvSpPr>
          <p:cNvPr id="1056" name="Google Shape;1056;p99"/>
          <p:cNvSpPr txBox="1"/>
          <p:nvPr>
            <p:ph idx="1" type="body"/>
          </p:nvPr>
        </p:nvSpPr>
        <p:spPr>
          <a:xfrm>
            <a:off x="685800" y="2460625"/>
            <a:ext cx="7772400" cy="3635375"/>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Problem: How should Merrill Lynch deal with online investment firms without alienating financial advisors, undervaluing its services, or incurring substantial revenue risk?</a:t>
            </a:r>
            <a:endParaRPr/>
          </a:p>
        </p:txBody>
      </p:sp>
      <p:sp>
        <p:nvSpPr>
          <p:cNvPr id="1057" name="Google Shape;1057;p99"/>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0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Facet">
  <a:themeElements>
    <a:clrScheme name="Facet">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2001-01-10T16:58:08Z</dcterms:created>
  <dc:creator>Jonathan Bard</dc:creator>
</cp:coreProperties>
</file>